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handoutMasterIdLst>
    <p:handoutMasterId r:id="rId56"/>
  </p:handoutMasterIdLst>
  <p:sldIdLst>
    <p:sldId id="272" r:id="rId2"/>
    <p:sldId id="823" r:id="rId3"/>
    <p:sldId id="847" r:id="rId4"/>
    <p:sldId id="805" r:id="rId5"/>
    <p:sldId id="824" r:id="rId6"/>
    <p:sldId id="806" r:id="rId7"/>
    <p:sldId id="807" r:id="rId8"/>
    <p:sldId id="846" r:id="rId9"/>
    <p:sldId id="767" r:id="rId10"/>
    <p:sldId id="808" r:id="rId11"/>
    <p:sldId id="765" r:id="rId12"/>
    <p:sldId id="682" r:id="rId13"/>
    <p:sldId id="685" r:id="rId14"/>
    <p:sldId id="743" r:id="rId15"/>
    <p:sldId id="772" r:id="rId16"/>
    <p:sldId id="744" r:id="rId17"/>
    <p:sldId id="748" r:id="rId18"/>
    <p:sldId id="819" r:id="rId19"/>
    <p:sldId id="820" r:id="rId20"/>
    <p:sldId id="821" r:id="rId21"/>
    <p:sldId id="810" r:id="rId22"/>
    <p:sldId id="822" r:id="rId23"/>
    <p:sldId id="825" r:id="rId24"/>
    <p:sldId id="826" r:id="rId25"/>
    <p:sldId id="813" r:id="rId26"/>
    <p:sldId id="814" r:id="rId27"/>
    <p:sldId id="815" r:id="rId28"/>
    <p:sldId id="816" r:id="rId29"/>
    <p:sldId id="817" r:id="rId30"/>
    <p:sldId id="818" r:id="rId31"/>
    <p:sldId id="827" r:id="rId32"/>
    <p:sldId id="828" r:id="rId33"/>
    <p:sldId id="829" r:id="rId34"/>
    <p:sldId id="830" r:id="rId35"/>
    <p:sldId id="761" r:id="rId36"/>
    <p:sldId id="838" r:id="rId37"/>
    <p:sldId id="831" r:id="rId38"/>
    <p:sldId id="704" r:id="rId39"/>
    <p:sldId id="739" r:id="rId40"/>
    <p:sldId id="837" r:id="rId41"/>
    <p:sldId id="843" r:id="rId42"/>
    <p:sldId id="844" r:id="rId43"/>
    <p:sldId id="835" r:id="rId44"/>
    <p:sldId id="780" r:id="rId45"/>
    <p:sldId id="832" r:id="rId46"/>
    <p:sldId id="839" r:id="rId47"/>
    <p:sldId id="778" r:id="rId48"/>
    <p:sldId id="848" r:id="rId49"/>
    <p:sldId id="836" r:id="rId50"/>
    <p:sldId id="727" r:id="rId51"/>
    <p:sldId id="787" r:id="rId52"/>
    <p:sldId id="845" r:id="rId53"/>
    <p:sldId id="742" r:id="rId54"/>
  </p:sldIdLst>
  <p:sldSz cx="9144000" cy="5143500" type="screen16x9"/>
  <p:notesSz cx="6797675" cy="9926638"/>
  <p:custDataLst>
    <p:tags r:id="rId57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00"/>
    <a:srgbClr val="7A1A10"/>
    <a:srgbClr val="FF00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91" d="100"/>
          <a:sy n="91" d="100"/>
        </p:scale>
        <p:origin x="56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6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gs" Target="tags/tag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C9716-9EE4-413E-A64D-404241BC05A9}" type="datetimeFigureOut">
              <a:rPr lang="de-CH" smtClean="0"/>
              <a:t>10.04.2019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FE9EF-73AF-4AD6-982B-2BE4BC3B17C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61706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260AF-C363-A243-93E4-D40FE5E4585C}" type="datetimeFigureOut">
              <a:rPr lang="de-DE" smtClean="0"/>
              <a:t>10.04.2019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BDF7D-B1E6-CB47-8239-85EE0DCC409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49429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561975" y="682625"/>
            <a:ext cx="7885113" cy="44370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Ziele: </a:t>
            </a:r>
          </a:p>
          <a:p>
            <a:r>
              <a:rPr lang="de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Das Angebot der öffentlich getragenen Spitäler im Grossraum Bern wird bezüglich Qualität und Wirtschaftlichkeit optimiert und dadurch ihre Position gestärkt. </a:t>
            </a:r>
          </a:p>
          <a:p>
            <a:r>
              <a:rPr lang="de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Die Position des Inselspitals als Universitätsspital auf nationaler und internationaler Ebene wird gestärkt. </a:t>
            </a:r>
          </a:p>
          <a:p>
            <a:r>
              <a:rPr lang="de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Die führende Rolle der Universität Bern in der medizinischen Lehre und Forschung im gesamt-schweizerischen Kontext wird sichergestellt. </a:t>
            </a:r>
          </a:p>
          <a:p>
            <a:endParaRPr lang="de-CH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e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Für die effektive Zusammenführung sind Betriebskonzepte pro medizinischen Fachbereich bzw. Zu-</a:t>
            </a:r>
            <a:r>
              <a:rPr lang="de-CH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sammenführungspläne</a:t>
            </a:r>
            <a:r>
              <a:rPr lang="de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für die Supportfunktionen zu erarbeiten. Diese umfassen Soll-Organisation und Soll-Prozesse. Das 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11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62739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685213"/>
            <a:ext cx="2970213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5" tIns="45638" rIns="91275" bIns="45638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38F785C-D083-4626-87A2-1C6992AF9EFE}" type="slidenum">
              <a:rPr lang="sv-SE" altLang="de-DE" u="sng" smtClean="0"/>
              <a:pPr eaLnBrk="1" hangingPunct="1">
                <a:spcBef>
                  <a:spcPct val="0"/>
                </a:spcBef>
              </a:pPr>
              <a:t>28</a:t>
            </a:fld>
            <a:endParaRPr lang="sv-SE" altLang="de-DE" u="sng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de-DE" smtClean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836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Was wird zu dieser Folie gesagt?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29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91472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977901"/>
            <a:ext cx="7776864" cy="717600"/>
          </a:xfrm>
        </p:spPr>
        <p:txBody>
          <a:bodyPr anchor="t" anchorCtr="0"/>
          <a:lstStyle>
            <a:lvl1pPr algn="l">
              <a:defRPr sz="3000" cap="none" baseline="0"/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83568" y="2701528"/>
            <a:ext cx="7848872" cy="1706426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177800" indent="-177800" algn="l">
              <a:buFont typeface="Arial" panose="020B0604020202020204" pitchFamily="34" charset="0"/>
              <a:buChar char="•"/>
              <a:defRPr sz="220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de-CH" dirty="0" smtClean="0"/>
              <a:t>Untertitel</a:t>
            </a:r>
            <a:br>
              <a:rPr lang="de-CH" dirty="0" smtClean="0"/>
            </a:b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>Referent/in</a:t>
            </a:r>
            <a:endParaRPr lang="de-CH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44" y="305006"/>
            <a:ext cx="1764000" cy="409495"/>
          </a:xfrm>
          <a:prstGeom prst="rect">
            <a:avLst/>
          </a:prstGeom>
        </p:spPr>
      </p:pic>
      <p:sp>
        <p:nvSpPr>
          <p:cNvPr id="9" name="Rechteck 8"/>
          <p:cNvSpPr/>
          <p:nvPr userDrawn="1"/>
        </p:nvSpPr>
        <p:spPr>
          <a:xfrm>
            <a:off x="-18980" y="1847850"/>
            <a:ext cx="9180000" cy="32956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Rechteck 9"/>
          <p:cNvSpPr/>
          <p:nvPr userDrawn="1"/>
        </p:nvSpPr>
        <p:spPr>
          <a:xfrm>
            <a:off x="-18980" y="2517744"/>
            <a:ext cx="9180000" cy="26257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Rechteck 14"/>
          <p:cNvSpPr/>
          <p:nvPr userDrawn="1"/>
        </p:nvSpPr>
        <p:spPr>
          <a:xfrm>
            <a:off x="-18980" y="4660901"/>
            <a:ext cx="9180000" cy="4826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33" y="255520"/>
            <a:ext cx="2926631" cy="49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886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67440-2C9E-44F1-A1AE-F8944DE7ACEF}" type="datetime1">
              <a:rPr lang="de-CH" smtClean="0">
                <a:solidFill>
                  <a:prstClr val="black"/>
                </a:solidFill>
                <a:latin typeface="Arial"/>
              </a:rPr>
              <a:pPr/>
              <a:t>10.04.2019</a:t>
            </a:fld>
            <a:endParaRPr lang="de-CH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>
                <a:solidFill>
                  <a:prstClr val="black"/>
                </a:solidFill>
                <a:latin typeface="Arial"/>
              </a:rPr>
              <a:pPr/>
              <a:t>‹Nr.›</a:t>
            </a:fld>
            <a:endParaRPr lang="de-CH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9084" y="1167595"/>
            <a:ext cx="4070908" cy="3465129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0CF50-36FB-4A05-B84A-893F16C42502}" type="datetime1">
              <a:rPr lang="de-CH" smtClean="0">
                <a:solidFill>
                  <a:prstClr val="black"/>
                </a:solidFill>
                <a:latin typeface="Arial"/>
              </a:rPr>
              <a:pPr/>
              <a:t>10.04.2019</a:t>
            </a:fld>
            <a:endParaRPr lang="de-CH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6706" y="4949378"/>
            <a:ext cx="5919188" cy="108012"/>
          </a:xfrm>
          <a:prstGeom prst="rect">
            <a:avLst/>
          </a:prstGeom>
        </p:spPr>
        <p:txBody>
          <a:bodyPr/>
          <a:lstStyle/>
          <a:p>
            <a:r>
              <a:rPr lang="de-CH" smtClean="0">
                <a:solidFill>
                  <a:prstClr val="black"/>
                </a:solidFill>
                <a:latin typeface="Arial"/>
              </a:rPr>
              <a:t>UCI – Zentrum für Palliative Care / Titel und Referent/in (Einfügen &gt; Kopf- und Fusszeile)</a:t>
            </a:r>
            <a:endParaRPr lang="de-CH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>
                <a:solidFill>
                  <a:prstClr val="black"/>
                </a:solidFill>
                <a:latin typeface="Arial"/>
              </a:rPr>
              <a:pPr/>
              <a:t>‹Nr.›</a:t>
            </a:fld>
            <a:endParaRPr lang="de-CH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Inhaltsplatzhalter 2"/>
          <p:cNvSpPr>
            <a:spLocks noGrp="1"/>
          </p:cNvSpPr>
          <p:nvPr>
            <p:ph idx="13"/>
          </p:nvPr>
        </p:nvSpPr>
        <p:spPr>
          <a:xfrm>
            <a:off x="4651718" y="1167595"/>
            <a:ext cx="4063198" cy="3465129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55720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Bilder mit Le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A7C16-8218-44E8-9C2C-FB158FC912F5}" type="datetime1">
              <a:rPr lang="de-CH" smtClean="0">
                <a:solidFill>
                  <a:prstClr val="black"/>
                </a:solidFill>
                <a:latin typeface="Arial"/>
              </a:rPr>
              <a:pPr/>
              <a:t>10.04.2019</a:t>
            </a:fld>
            <a:endParaRPr lang="de-CH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6706" y="4949378"/>
            <a:ext cx="5919188" cy="108012"/>
          </a:xfrm>
          <a:prstGeom prst="rect">
            <a:avLst/>
          </a:prstGeom>
        </p:spPr>
        <p:txBody>
          <a:bodyPr/>
          <a:lstStyle/>
          <a:p>
            <a:r>
              <a:rPr lang="de-CH" smtClean="0">
                <a:solidFill>
                  <a:prstClr val="black"/>
                </a:solidFill>
                <a:latin typeface="Arial"/>
              </a:rPr>
              <a:t>UCI – Zentrum für Palliative Care / Titel und Referent/in (Einfügen &gt; Kopf- und Fusszeile)</a:t>
            </a:r>
            <a:endParaRPr lang="de-CH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>
                <a:solidFill>
                  <a:prstClr val="black"/>
                </a:solidFill>
                <a:latin typeface="Arial"/>
              </a:rPr>
              <a:pPr/>
              <a:t>‹Nr.›</a:t>
            </a:fld>
            <a:endParaRPr lang="de-CH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428625" y="1168003"/>
            <a:ext cx="4071938" cy="3024188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5"/>
          </p:nvPr>
        </p:nvSpPr>
        <p:spPr>
          <a:xfrm>
            <a:off x="4651718" y="1168003"/>
            <a:ext cx="4071938" cy="3024188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428625" y="4299347"/>
            <a:ext cx="4071938" cy="333375"/>
          </a:xfrm>
        </p:spPr>
        <p:txBody>
          <a:bodyPr>
            <a:noAutofit/>
          </a:bodyPr>
          <a:lstStyle>
            <a:lvl1pPr>
              <a:defRPr sz="1100" baseline="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 dirty="0" smtClean="0"/>
              <a:t>Bildlegende durch Klicken bearbeiten</a:t>
            </a:r>
            <a:endParaRPr lang="de-CH" dirty="0"/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4651718" y="4306952"/>
            <a:ext cx="4071938" cy="333375"/>
          </a:xfrm>
        </p:spPr>
        <p:txBody>
          <a:bodyPr>
            <a:noAutofit/>
          </a:bodyPr>
          <a:lstStyle>
            <a:lvl1pPr>
              <a:defRPr sz="1100" baseline="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 dirty="0" smtClean="0"/>
              <a:t>Bildlegende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43472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9084" y="1167595"/>
            <a:ext cx="2664000" cy="346512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A071-538B-45EA-B1C0-529B489DBD48}" type="datetime1">
              <a:rPr lang="de-CH" smtClean="0">
                <a:solidFill>
                  <a:prstClr val="black"/>
                </a:solidFill>
                <a:latin typeface="Arial"/>
              </a:rPr>
              <a:pPr/>
              <a:t>10.04.2019</a:t>
            </a:fld>
            <a:endParaRPr lang="de-CH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6706" y="4949378"/>
            <a:ext cx="5919188" cy="108012"/>
          </a:xfrm>
          <a:prstGeom prst="rect">
            <a:avLst/>
          </a:prstGeom>
        </p:spPr>
        <p:txBody>
          <a:bodyPr/>
          <a:lstStyle/>
          <a:p>
            <a:r>
              <a:rPr lang="de-CH" smtClean="0">
                <a:solidFill>
                  <a:prstClr val="black"/>
                </a:solidFill>
                <a:latin typeface="Arial"/>
              </a:rPr>
              <a:t>UCI – Zentrum für Palliative Care / Titel und Referent/in (Einfügen &gt; Kopf- und Fusszeile)</a:t>
            </a:r>
            <a:endParaRPr lang="de-CH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>
                <a:solidFill>
                  <a:prstClr val="black"/>
                </a:solidFill>
                <a:latin typeface="Arial"/>
              </a:rPr>
              <a:pPr/>
              <a:t>‹Nr.›</a:t>
            </a:fld>
            <a:endParaRPr lang="de-CH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Inhaltsplatzhalter 2"/>
          <p:cNvSpPr>
            <a:spLocks noGrp="1"/>
          </p:cNvSpPr>
          <p:nvPr>
            <p:ph idx="13"/>
          </p:nvPr>
        </p:nvSpPr>
        <p:spPr>
          <a:xfrm>
            <a:off x="3240000" y="1167595"/>
            <a:ext cx="2664000" cy="346512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8" name="Inhaltsplatzhalter 2"/>
          <p:cNvSpPr>
            <a:spLocks noGrp="1"/>
          </p:cNvSpPr>
          <p:nvPr>
            <p:ph idx="14"/>
          </p:nvPr>
        </p:nvSpPr>
        <p:spPr>
          <a:xfrm>
            <a:off x="6050916" y="1167595"/>
            <a:ext cx="2664000" cy="346512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16900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halte 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9084" y="3219823"/>
            <a:ext cx="2664000" cy="141290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76451-5B4D-4693-87AE-2F281565FC41}" type="datetime1">
              <a:rPr lang="de-CH" smtClean="0">
                <a:solidFill>
                  <a:prstClr val="black"/>
                </a:solidFill>
                <a:latin typeface="Arial"/>
              </a:rPr>
              <a:pPr/>
              <a:t>10.04.2019</a:t>
            </a:fld>
            <a:endParaRPr lang="de-CH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6706" y="4949378"/>
            <a:ext cx="5919188" cy="108012"/>
          </a:xfrm>
          <a:prstGeom prst="rect">
            <a:avLst/>
          </a:prstGeom>
        </p:spPr>
        <p:txBody>
          <a:bodyPr/>
          <a:lstStyle/>
          <a:p>
            <a:r>
              <a:rPr lang="de-CH" smtClean="0">
                <a:solidFill>
                  <a:prstClr val="black"/>
                </a:solidFill>
                <a:latin typeface="Arial"/>
              </a:rPr>
              <a:t>UCI – Zentrum für Palliative Care / Titel und Referent/in (Einfügen &gt; Kopf- und Fusszeile)</a:t>
            </a:r>
            <a:endParaRPr lang="de-CH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>
                <a:solidFill>
                  <a:prstClr val="black"/>
                </a:solidFill>
                <a:latin typeface="Arial"/>
              </a:rPr>
              <a:pPr/>
              <a:t>‹Nr.›</a:t>
            </a:fld>
            <a:endParaRPr lang="de-CH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Inhaltsplatzhalter 2"/>
          <p:cNvSpPr>
            <a:spLocks noGrp="1"/>
          </p:cNvSpPr>
          <p:nvPr>
            <p:ph idx="13"/>
          </p:nvPr>
        </p:nvSpPr>
        <p:spPr>
          <a:xfrm>
            <a:off x="3240000" y="3219823"/>
            <a:ext cx="2664000" cy="141290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8" name="Inhaltsplatzhalter 2"/>
          <p:cNvSpPr>
            <a:spLocks noGrp="1"/>
          </p:cNvSpPr>
          <p:nvPr>
            <p:ph idx="14"/>
          </p:nvPr>
        </p:nvSpPr>
        <p:spPr>
          <a:xfrm>
            <a:off x="6050916" y="3219823"/>
            <a:ext cx="2664000" cy="141290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428628" y="1253730"/>
            <a:ext cx="2663825" cy="1858565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CH" dirty="0"/>
          </a:p>
        </p:txBody>
      </p:sp>
      <p:sp>
        <p:nvSpPr>
          <p:cNvPr id="12" name="Bildplatzhalter 10"/>
          <p:cNvSpPr>
            <a:spLocks noGrp="1"/>
          </p:cNvSpPr>
          <p:nvPr>
            <p:ph type="pic" sz="quarter" idx="16"/>
          </p:nvPr>
        </p:nvSpPr>
        <p:spPr>
          <a:xfrm>
            <a:off x="3240178" y="1253730"/>
            <a:ext cx="2663825" cy="1858565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CH" dirty="0"/>
          </a:p>
        </p:txBody>
      </p:sp>
      <p:sp>
        <p:nvSpPr>
          <p:cNvPr id="13" name="Bildplatzhalter 10"/>
          <p:cNvSpPr>
            <a:spLocks noGrp="1"/>
          </p:cNvSpPr>
          <p:nvPr>
            <p:ph type="pic" sz="quarter" idx="17"/>
          </p:nvPr>
        </p:nvSpPr>
        <p:spPr>
          <a:xfrm>
            <a:off x="6051092" y="1258469"/>
            <a:ext cx="2663825" cy="1858565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72123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ohn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47F96-A50C-49B9-AF4D-E825F69644CB}" type="datetime1">
              <a:rPr lang="de-CH" smtClean="0">
                <a:solidFill>
                  <a:prstClr val="black"/>
                </a:solidFill>
                <a:latin typeface="Arial"/>
              </a:rPr>
              <a:pPr/>
              <a:t>10.04.2019</a:t>
            </a:fld>
            <a:endParaRPr lang="de-CH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6706" y="4949378"/>
            <a:ext cx="5919188" cy="108012"/>
          </a:xfrm>
          <a:prstGeom prst="rect">
            <a:avLst/>
          </a:prstGeom>
        </p:spPr>
        <p:txBody>
          <a:bodyPr/>
          <a:lstStyle/>
          <a:p>
            <a:r>
              <a:rPr lang="de-CH" smtClean="0">
                <a:solidFill>
                  <a:prstClr val="black"/>
                </a:solidFill>
                <a:latin typeface="Arial"/>
              </a:rPr>
              <a:t>UCI – Zentrum für Palliative Care / Titel und Referent/in (Einfügen &gt; Kopf- und Fusszeile)</a:t>
            </a:r>
            <a:endParaRPr lang="de-CH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>
                <a:solidFill>
                  <a:prstClr val="black"/>
                </a:solidFill>
                <a:latin typeface="Arial"/>
              </a:rPr>
              <a:pPr/>
              <a:t>‹Nr.›</a:t>
            </a:fld>
            <a:endParaRPr lang="de-CH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Inhaltsplatzhalter 2"/>
          <p:cNvSpPr>
            <a:spLocks noGrp="1"/>
          </p:cNvSpPr>
          <p:nvPr>
            <p:ph idx="1" hasCustomPrompt="1"/>
          </p:nvPr>
        </p:nvSpPr>
        <p:spPr>
          <a:xfrm>
            <a:off x="423335" y="4191931"/>
            <a:ext cx="8288867" cy="44079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smtClean="0"/>
              <a:t>Bildlegende</a:t>
            </a:r>
            <a:endParaRPr lang="de-CH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423335" y="465516"/>
            <a:ext cx="8288867" cy="3672408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876256" y="4949378"/>
            <a:ext cx="1385242" cy="108012"/>
          </a:xfrm>
          <a:prstGeom prst="rect">
            <a:avLst/>
          </a:prstGeom>
        </p:spPr>
        <p:txBody>
          <a:bodyPr/>
          <a:lstStyle/>
          <a:p>
            <a:fld id="{5441D1B9-580C-44CE-8287-A7B4E205B6DC}" type="datetime1">
              <a:rPr lang="de-CH" smtClean="0"/>
              <a:t>10.04.2019</a:t>
            </a:fld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88424" y="4949378"/>
            <a:ext cx="432048" cy="108012"/>
          </a:xfrm>
          <a:prstGeom prst="rect">
            <a:avLst/>
          </a:prstGeom>
        </p:spPr>
        <p:txBody>
          <a:bodyPr/>
          <a:lstStyle/>
          <a:p>
            <a:fld id="{442AD375-037F-43D0-B059-5172DA06796A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6706" y="4949378"/>
            <a:ext cx="5919188" cy="108012"/>
          </a:xfrm>
          <a:prstGeom prst="rect">
            <a:avLst/>
          </a:prstGeom>
        </p:spPr>
        <p:txBody>
          <a:bodyPr/>
          <a:lstStyle/>
          <a:p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Plan B | S. Eychmüller, M. Fliedner, M. Hagemann, A. Blondiau</a:t>
            </a:r>
            <a:endParaRPr lang="de-CH" dirty="0">
              <a:solidFill>
                <a:schemeClr val="tx1">
                  <a:lumMod val="65000"/>
                  <a:lumOff val="35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1705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400368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9084" y="465516"/>
            <a:ext cx="8285832" cy="5877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9084" y="1138609"/>
            <a:ext cx="8285832" cy="34941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 </a:t>
            </a:r>
          </a:p>
          <a:p>
            <a:pPr lvl="5"/>
            <a:r>
              <a:rPr lang="de-DE" dirty="0" smtClean="0"/>
              <a:t>Sechste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876256" y="4949378"/>
            <a:ext cx="1385242" cy="108012"/>
          </a:xfrm>
          <a:prstGeom prst="rect">
            <a:avLst/>
          </a:prstGeom>
        </p:spPr>
        <p:txBody>
          <a:bodyPr vert="horz" lIns="91440" tIns="0" rIns="9144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F41572A4-9732-440F-88D1-443F547B6C03}" type="datetime1">
              <a:rPr lang="de-CH" smtClean="0">
                <a:solidFill>
                  <a:prstClr val="black"/>
                </a:solidFill>
                <a:latin typeface="Arial"/>
              </a:rPr>
              <a:pPr/>
              <a:t>10.04.2019</a:t>
            </a:fld>
            <a:endParaRPr lang="de-CH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88424" y="4949378"/>
            <a:ext cx="432048" cy="108012"/>
          </a:xfrm>
          <a:prstGeom prst="rect">
            <a:avLst/>
          </a:prstGeom>
        </p:spPr>
        <p:txBody>
          <a:bodyPr vert="horz" lIns="91440" tIns="0" rIns="9144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442AD375-037F-43D0-B059-5172DA06796A}" type="slidenum">
              <a:rPr lang="de-CH" smtClean="0">
                <a:solidFill>
                  <a:prstClr val="black"/>
                </a:solidFill>
                <a:latin typeface="Arial"/>
              </a:rPr>
              <a:pPr/>
              <a:t>‹Nr.›</a:t>
            </a:fld>
            <a:endParaRPr lang="de-CH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9" name="Gerader Verbinder 8"/>
          <p:cNvCxnSpPr/>
          <p:nvPr/>
        </p:nvCxnSpPr>
        <p:spPr>
          <a:xfrm>
            <a:off x="402191" y="4897121"/>
            <a:ext cx="486000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82" r:id="rId8"/>
    <p:sldLayoutId id="2147483684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174625" indent="-17462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7780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355600" indent="-1778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5560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541338" indent="-18573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steffen.eychmueller@insel.ch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2" Type="http://schemas.openxmlformats.org/officeDocument/2006/relationships/hyperlink" Target="http://www.google.ch/url?sa=i&amp;rct=j&amp;q=faszination+medizin&amp;source=images&amp;cd=&amp;cad=rja&amp;docid=DAX00SKp33UECM&amp;tbnid=P3yJR95MkYj4_M:&amp;ved=0CAUQjRw&amp;url=http://www.krankenhaus-nordwest.de/kliniken-und-medizinische-einrichtungen/allgemein-viszeral-und-minimal-invasive-chirurgie/aktuelles/&amp;ei=LNAlUenpBMTNtAaspIHQBA&amp;bvm=bv.42661473,d.Yms&amp;psig=AFQjCNHzpe30AllmAIPVSRXvD1fWfVy2IA&amp;ust=136151900048416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h/url?sa=i&amp;rct=j&amp;q=tanz+um+den+abgrund&amp;source=images&amp;cd=&amp;cad=rja&amp;docid=itZi7PphXBlPQM&amp;tbnid=OFSciJj4p5-auM:&amp;ved=0CAUQjRw&amp;url=http://merelythinking.net/?p=4721&amp;ei=NNElUfyeKIjYsgaNxIG4DA&amp;bvm=bv.42661473,d.ZG4&amp;psig=AFQjCNHv3p1QPHYb9TmPChBOjQb_GF8YKA&amp;ust=1361519258300221" TargetMode="External"/><Relationship Id="rId5" Type="http://schemas.openxmlformats.org/officeDocument/2006/relationships/image" Target="../media/image11.jpeg"/><Relationship Id="rId4" Type="http://schemas.openxmlformats.org/officeDocument/2006/relationships/hyperlink" Target="http://www.google.ch/url?sa=i&amp;rct=j&amp;q=faszination+medizin&amp;source=images&amp;cd=&amp;cad=rja&amp;docid=kllB27ysjZDjvM&amp;tbnid=Z0DuFNY-TR0TdM:&amp;ved=0CAUQjRw&amp;url=http://www.derwesten.de/staedte/bottrop/apparate-medizin-und-ihre-grenzen-id7288865.html&amp;ei=5dAlUf_7G4bWsgaQ2YCIBg&amp;bvm=bv.42661473,d.Yms&amp;psig=AFQjCNHzpe30AllmAIPVSRXvD1fWfVy2IA&amp;ust=1361519000484166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ns-plan.com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google.ch/url?sa=i&amp;source=images&amp;cd=&amp;cad=rja&amp;uact=8&amp;ved=0CAgQjRw&amp;url=http://www.renaissance-psychotherapy.com/inspirations_gallery.htm&amp;ei=vIGzVMHXHObGygPJkoGICg&amp;psig=AFQjCNG54t8AoU7fHl_LQXBF87SypZ4eYg&amp;ust=142113670056121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hyperlink" Target="http://en.wikipedia.org/wiki/Science_(journal)" TargetMode="External"/><Relationship Id="rId4" Type="http://schemas.openxmlformats.org/officeDocument/2006/relationships/hyperlink" Target="http://dx.doi.org/10.1126/science.847460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16.png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ern.ch/themen/gesundheit-alter-und-soziales/alter-und-pensionierung/lebensende-palliative-car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0" y="2715766"/>
            <a:ext cx="9144000" cy="1706426"/>
          </a:xfrm>
        </p:spPr>
        <p:txBody>
          <a:bodyPr>
            <a:noAutofit/>
          </a:bodyPr>
          <a:lstStyle/>
          <a:p>
            <a:pPr algn="ctr">
              <a:defRPr/>
            </a:pPr>
            <a:endParaRPr lang="de-CH" sz="1800" dirty="0"/>
          </a:p>
          <a:p>
            <a:pPr algn="ctr">
              <a:defRPr/>
            </a:pPr>
            <a:r>
              <a:rPr lang="de-CH" sz="1800" dirty="0"/>
              <a:t>Steffen Eychmüller, Prof. </a:t>
            </a:r>
            <a:r>
              <a:rPr lang="de-CH" sz="1800" dirty="0" smtClean="0"/>
              <a:t>Dr.med.</a:t>
            </a:r>
            <a:endParaRPr lang="de-CH" sz="1800" dirty="0"/>
          </a:p>
          <a:p>
            <a:pPr algn="ctr">
              <a:defRPr/>
            </a:pPr>
            <a:r>
              <a:rPr lang="de-CH" sz="1800" dirty="0"/>
              <a:t>Universitäres Zentrum für Palliative </a:t>
            </a:r>
            <a:r>
              <a:rPr lang="de-CH" sz="1800" dirty="0" smtClean="0"/>
              <a:t>Care,  </a:t>
            </a:r>
            <a:r>
              <a:rPr lang="de-CH" sz="1800" dirty="0"/>
              <a:t>Inselspital </a:t>
            </a:r>
            <a:r>
              <a:rPr lang="de-CH" sz="1800" dirty="0" smtClean="0"/>
              <a:t>Bern</a:t>
            </a:r>
            <a:endParaRPr lang="de-CH" sz="1600" dirty="0"/>
          </a:p>
          <a:p>
            <a:pPr algn="ctr">
              <a:defRPr/>
            </a:pPr>
            <a:r>
              <a:rPr lang="de-CH" sz="1800" dirty="0">
                <a:solidFill>
                  <a:schemeClr val="bg2">
                    <a:lumMod val="75000"/>
                  </a:schemeClr>
                </a:solidFill>
                <a:hlinkClick r:id="rId2"/>
              </a:rPr>
              <a:t>steffen.eychmueller@insel.ch</a:t>
            </a:r>
            <a:endParaRPr lang="de-CH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0" y="771550"/>
            <a:ext cx="9108504" cy="1120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300"/>
              </a:spcAft>
            </a:pPr>
            <a:r>
              <a:rPr lang="de-DE" sz="2800" b="1" dirty="0" smtClean="0"/>
              <a:t>Vorausplanung am Lebensende – </a:t>
            </a:r>
          </a:p>
          <a:p>
            <a:pPr algn="ctr">
              <a:spcBef>
                <a:spcPts val="1000"/>
              </a:spcBef>
              <a:spcAft>
                <a:spcPts val="300"/>
              </a:spcAft>
            </a:pPr>
            <a:r>
              <a:rPr lang="de-DE" sz="2800" b="1" dirty="0"/>
              <a:t>e</a:t>
            </a:r>
            <a:r>
              <a:rPr lang="de-DE" sz="2800" b="1" dirty="0" smtClean="0"/>
              <a:t>in </a:t>
            </a:r>
            <a:r>
              <a:rPr lang="de-DE" sz="2800" b="1" dirty="0" smtClean="0"/>
              <a:t>Zeichen gesellschaftlicher Reife?</a:t>
            </a:r>
            <a:endParaRPr lang="de-CH" sz="4400" b="1" dirty="0">
              <a:latin typeface="New York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03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Warum planen wir für vieles, nicht aber fürs Ende?</a:t>
            </a:r>
            <a:endParaRPr lang="de-CH" dirty="0" smtClean="0"/>
          </a:p>
        </p:txBody>
      </p:sp>
      <p:sp>
        <p:nvSpPr>
          <p:cNvPr id="1331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Die </a:t>
            </a:r>
            <a:r>
              <a:rPr lang="de-CH" dirty="0" smtClean="0"/>
              <a:t>«Macht» und Faszination der Medizin</a:t>
            </a:r>
          </a:p>
          <a:p>
            <a:r>
              <a:rPr lang="de-CH" dirty="0" smtClean="0"/>
              <a:t>Die Hoffnung auf Fortschritt und Technik</a:t>
            </a:r>
          </a:p>
          <a:p>
            <a:r>
              <a:rPr lang="de-CH" dirty="0" smtClean="0"/>
              <a:t>Der Umgang mit Unsicherheit und Nichtwissen</a:t>
            </a:r>
          </a:p>
          <a:p>
            <a:r>
              <a:rPr lang="de-CH" dirty="0" smtClean="0"/>
              <a:t>Die Angst der Mediziner vor dem Versagen</a:t>
            </a:r>
            <a:endParaRPr lang="de-CH" dirty="0" smtClean="0"/>
          </a:p>
          <a:p>
            <a:r>
              <a:rPr lang="de-CH" dirty="0" smtClean="0">
                <a:sym typeface="Wingdings" panose="05000000000000000000" pitchFamily="2" charset="2"/>
              </a:rPr>
              <a:t> </a:t>
            </a:r>
            <a:r>
              <a:rPr lang="de-CH" dirty="0" smtClean="0"/>
              <a:t>Der </a:t>
            </a:r>
            <a:r>
              <a:rPr lang="de-CH" dirty="0" smtClean="0"/>
              <a:t>gemeinsame Tanz um den </a:t>
            </a:r>
            <a:r>
              <a:rPr lang="de-CH" dirty="0" smtClean="0"/>
              <a:t>Abgrund</a:t>
            </a:r>
            <a:endParaRPr lang="de-CH" dirty="0" smtClean="0"/>
          </a:p>
        </p:txBody>
      </p:sp>
      <p:pic>
        <p:nvPicPr>
          <p:cNvPr id="13316" name="Picture 2" descr="http://www.krankenhaus-nordwest.de/fileadmin/Redaktion/KHNW/Allgemein_-Viszerial_und_Minimal_Invasive_Chirurgie/AoC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9" y="2895600"/>
            <a:ext cx="2538413" cy="183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http://www.derwesten.de/img/incoming/crop7288863/2618508368-cImg0273_543-w656-h240/52154857-281-656x240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254" y="3611166"/>
            <a:ext cx="2969419" cy="128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http://merelythinking.net/wp-content/uploads/2011/06/Bildschirmfoto-2011-06-08-um-18.03.13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3043238"/>
            <a:ext cx="2484835" cy="185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95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1447170" y="309837"/>
            <a:ext cx="6214374" cy="587728"/>
          </a:xfrm>
        </p:spPr>
        <p:txBody>
          <a:bodyPr/>
          <a:lstStyle/>
          <a:p>
            <a:r>
              <a:rPr lang="de-CH" dirty="0"/>
              <a:t>Die Kosten am Lebensende</a:t>
            </a:r>
            <a:r>
              <a:rPr lang="de-CH" sz="1600" dirty="0"/>
              <a:t> </a:t>
            </a:r>
            <a:endParaRPr lang="de-CH" dirty="0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659" y="1059583"/>
            <a:ext cx="3034217" cy="2099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bgerundetes Rechteck 25"/>
          <p:cNvSpPr/>
          <p:nvPr/>
        </p:nvSpPr>
        <p:spPr>
          <a:xfrm>
            <a:off x="1503543" y="990215"/>
            <a:ext cx="3006995" cy="2389464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/>
          </a:p>
        </p:txBody>
      </p:sp>
      <p:grpSp>
        <p:nvGrpSpPr>
          <p:cNvPr id="2" name="Gruppieren 1"/>
          <p:cNvGrpSpPr/>
          <p:nvPr/>
        </p:nvGrpSpPr>
        <p:grpSpPr>
          <a:xfrm>
            <a:off x="1531353" y="4191933"/>
            <a:ext cx="6785063" cy="369332"/>
            <a:chOff x="517804" y="4191927"/>
            <a:chExt cx="9046751" cy="369331"/>
          </a:xfrm>
        </p:grpSpPr>
        <p:sp>
          <p:nvSpPr>
            <p:cNvPr id="29" name="Pfeil nach rechts 28"/>
            <p:cNvSpPr/>
            <p:nvPr/>
          </p:nvSpPr>
          <p:spPr>
            <a:xfrm>
              <a:off x="517804" y="4191927"/>
              <a:ext cx="360040" cy="324036"/>
            </a:xfrm>
            <a:prstGeom prst="rightArrow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350"/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899592" y="4191927"/>
              <a:ext cx="8664963" cy="369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CH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Vorausplanung: </a:t>
              </a:r>
              <a:r>
                <a:rPr lang="de-CH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gut für Lebensqualität und Kosten? </a:t>
              </a:r>
            </a:p>
          </p:txBody>
        </p:sp>
      </p:grpSp>
      <p:sp>
        <p:nvSpPr>
          <p:cNvPr id="15" name="Textfeld 14"/>
          <p:cNvSpPr txBox="1"/>
          <p:nvPr/>
        </p:nvSpPr>
        <p:spPr>
          <a:xfrm>
            <a:off x="1503542" y="3514056"/>
            <a:ext cx="3006996" cy="2192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de-CH" sz="825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Abgerundetes Rechteck 15"/>
          <p:cNvSpPr/>
          <p:nvPr/>
        </p:nvSpPr>
        <p:spPr>
          <a:xfrm>
            <a:off x="1493659" y="3598753"/>
            <a:ext cx="3016879" cy="557174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35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teuren letzten Lebensmonate</a:t>
            </a:r>
            <a:endParaRPr lang="de-CH" sz="1350" dirty="0"/>
          </a:p>
        </p:txBody>
      </p:sp>
      <p:sp>
        <p:nvSpPr>
          <p:cNvPr id="19" name="Pfeil nach rechts 18"/>
          <p:cNvSpPr/>
          <p:nvPr/>
        </p:nvSpPr>
        <p:spPr>
          <a:xfrm rot="5400000">
            <a:off x="3090138" y="3393762"/>
            <a:ext cx="226316" cy="121514"/>
          </a:xfrm>
          <a:prstGeom prst="rightArrow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/>
          </a:p>
        </p:txBody>
      </p:sp>
      <p:sp>
        <p:nvSpPr>
          <p:cNvPr id="27" name="Freihandform 26"/>
          <p:cNvSpPr/>
          <p:nvPr/>
        </p:nvSpPr>
        <p:spPr>
          <a:xfrm>
            <a:off x="2357754" y="1059582"/>
            <a:ext cx="1968741" cy="1782630"/>
          </a:xfrm>
          <a:custGeom>
            <a:avLst/>
            <a:gdLst>
              <a:gd name="connsiteX0" fmla="*/ 0 w 2229556"/>
              <a:gd name="connsiteY0" fmla="*/ 1848556 h 1853987"/>
              <a:gd name="connsiteX1" fmla="*/ 423334 w 2229556"/>
              <a:gd name="connsiteY1" fmla="*/ 1848556 h 1853987"/>
              <a:gd name="connsiteX2" fmla="*/ 818445 w 2229556"/>
              <a:gd name="connsiteY2" fmla="*/ 1792111 h 1853987"/>
              <a:gd name="connsiteX3" fmla="*/ 1326445 w 2229556"/>
              <a:gd name="connsiteY3" fmla="*/ 1721556 h 1853987"/>
              <a:gd name="connsiteX4" fmla="*/ 1721556 w 2229556"/>
              <a:gd name="connsiteY4" fmla="*/ 1622778 h 1853987"/>
              <a:gd name="connsiteX5" fmla="*/ 1961445 w 2229556"/>
              <a:gd name="connsiteY5" fmla="*/ 1453445 h 1853987"/>
              <a:gd name="connsiteX6" fmla="*/ 2116667 w 2229556"/>
              <a:gd name="connsiteY6" fmla="*/ 1143000 h 1853987"/>
              <a:gd name="connsiteX7" fmla="*/ 2187222 w 2229556"/>
              <a:gd name="connsiteY7" fmla="*/ 846667 h 1853987"/>
              <a:gd name="connsiteX8" fmla="*/ 2201334 w 2229556"/>
              <a:gd name="connsiteY8" fmla="*/ 479778 h 1853987"/>
              <a:gd name="connsiteX9" fmla="*/ 2229556 w 2229556"/>
              <a:gd name="connsiteY9" fmla="*/ 0 h 1853987"/>
              <a:gd name="connsiteX10" fmla="*/ 2229556 w 2229556"/>
              <a:gd name="connsiteY10" fmla="*/ 0 h 1853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29556" h="1853987">
                <a:moveTo>
                  <a:pt x="0" y="1848556"/>
                </a:moveTo>
                <a:cubicBezTo>
                  <a:pt x="143463" y="1853260"/>
                  <a:pt x="286926" y="1857964"/>
                  <a:pt x="423334" y="1848556"/>
                </a:cubicBezTo>
                <a:cubicBezTo>
                  <a:pt x="559742" y="1839148"/>
                  <a:pt x="818445" y="1792111"/>
                  <a:pt x="818445" y="1792111"/>
                </a:cubicBezTo>
                <a:cubicBezTo>
                  <a:pt x="968963" y="1770944"/>
                  <a:pt x="1175927" y="1749778"/>
                  <a:pt x="1326445" y="1721556"/>
                </a:cubicBezTo>
                <a:cubicBezTo>
                  <a:pt x="1476963" y="1693334"/>
                  <a:pt x="1615723" y="1667463"/>
                  <a:pt x="1721556" y="1622778"/>
                </a:cubicBezTo>
                <a:cubicBezTo>
                  <a:pt x="1827389" y="1578093"/>
                  <a:pt x="1895593" y="1533408"/>
                  <a:pt x="1961445" y="1453445"/>
                </a:cubicBezTo>
                <a:cubicBezTo>
                  <a:pt x="2027297" y="1373482"/>
                  <a:pt x="2079038" y="1244130"/>
                  <a:pt x="2116667" y="1143000"/>
                </a:cubicBezTo>
                <a:cubicBezTo>
                  <a:pt x="2154296" y="1041870"/>
                  <a:pt x="2173111" y="957204"/>
                  <a:pt x="2187222" y="846667"/>
                </a:cubicBezTo>
                <a:cubicBezTo>
                  <a:pt x="2201333" y="736130"/>
                  <a:pt x="2194278" y="620889"/>
                  <a:pt x="2201334" y="479778"/>
                </a:cubicBezTo>
                <a:cubicBezTo>
                  <a:pt x="2208390" y="338667"/>
                  <a:pt x="2229556" y="0"/>
                  <a:pt x="2229556" y="0"/>
                </a:cubicBezTo>
                <a:lnTo>
                  <a:pt x="2229556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 sz="1350"/>
          </a:p>
        </p:txBody>
      </p:sp>
      <p:grpSp>
        <p:nvGrpSpPr>
          <p:cNvPr id="5" name="Gruppieren 4"/>
          <p:cNvGrpSpPr/>
          <p:nvPr/>
        </p:nvGrpSpPr>
        <p:grpSpPr>
          <a:xfrm>
            <a:off x="4624837" y="980869"/>
            <a:ext cx="3241529" cy="3156167"/>
            <a:chOff x="4642450" y="1307825"/>
            <a:chExt cx="4322038" cy="4208223"/>
          </a:xfrm>
        </p:grpSpPr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2081" y="1499684"/>
              <a:ext cx="3630063" cy="2737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Abgerundetes Rechteck 16"/>
            <p:cNvSpPr/>
            <p:nvPr/>
          </p:nvSpPr>
          <p:spPr>
            <a:xfrm>
              <a:off x="4642450" y="1307825"/>
              <a:ext cx="4009327" cy="3185952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350"/>
            </a:p>
          </p:txBody>
        </p:sp>
        <p:sp>
          <p:nvSpPr>
            <p:cNvPr id="18" name="Abgerundetes Rechteck 17"/>
            <p:cNvSpPr/>
            <p:nvPr/>
          </p:nvSpPr>
          <p:spPr>
            <a:xfrm>
              <a:off x="4642450" y="4773149"/>
              <a:ext cx="4322038" cy="742899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z="15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Höhere Kosten – </a:t>
              </a:r>
            </a:p>
            <a:p>
              <a:pPr algn="ctr"/>
              <a:r>
                <a:rPr lang="de-CH" sz="15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schlechtere  «Quality </a:t>
              </a:r>
              <a:r>
                <a:rPr lang="de-CH" sz="15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of</a:t>
              </a:r>
              <a:r>
                <a:rPr lang="de-CH" sz="15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Death»</a:t>
              </a:r>
            </a:p>
          </p:txBody>
        </p:sp>
        <p:sp>
          <p:nvSpPr>
            <p:cNvPr id="32" name="Pfeil nach rechts 31"/>
            <p:cNvSpPr/>
            <p:nvPr/>
          </p:nvSpPr>
          <p:spPr>
            <a:xfrm rot="5400000">
              <a:off x="6610713" y="4477556"/>
              <a:ext cx="301755" cy="162018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350"/>
            </a:p>
          </p:txBody>
        </p:sp>
        <p:sp>
          <p:nvSpPr>
            <p:cNvPr id="31" name="Freihandform 30"/>
            <p:cNvSpPr/>
            <p:nvPr/>
          </p:nvSpPr>
          <p:spPr>
            <a:xfrm rot="21407822">
              <a:off x="5611699" y="1897857"/>
              <a:ext cx="2850444" cy="1329995"/>
            </a:xfrm>
            <a:custGeom>
              <a:avLst/>
              <a:gdLst>
                <a:gd name="connsiteX0" fmla="*/ 0 w 2850444"/>
                <a:gd name="connsiteY0" fmla="*/ 0 h 1185334"/>
                <a:gd name="connsiteX1" fmla="*/ 268111 w 2850444"/>
                <a:gd name="connsiteY1" fmla="*/ 522111 h 1185334"/>
                <a:gd name="connsiteX2" fmla="*/ 762000 w 2850444"/>
                <a:gd name="connsiteY2" fmla="*/ 790223 h 1185334"/>
                <a:gd name="connsiteX3" fmla="*/ 1255889 w 2850444"/>
                <a:gd name="connsiteY3" fmla="*/ 945445 h 1185334"/>
                <a:gd name="connsiteX4" fmla="*/ 1778000 w 2850444"/>
                <a:gd name="connsiteY4" fmla="*/ 1058334 h 1185334"/>
                <a:gd name="connsiteX5" fmla="*/ 2568222 w 2850444"/>
                <a:gd name="connsiteY5" fmla="*/ 1157111 h 1185334"/>
                <a:gd name="connsiteX6" fmla="*/ 2850444 w 2850444"/>
                <a:gd name="connsiteY6" fmla="*/ 1185334 h 1185334"/>
                <a:gd name="connsiteX7" fmla="*/ 2850444 w 2850444"/>
                <a:gd name="connsiteY7" fmla="*/ 1185334 h 118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50444" h="1185334">
                  <a:moveTo>
                    <a:pt x="0" y="0"/>
                  </a:moveTo>
                  <a:cubicBezTo>
                    <a:pt x="70555" y="195203"/>
                    <a:pt x="141111" y="390407"/>
                    <a:pt x="268111" y="522111"/>
                  </a:cubicBezTo>
                  <a:cubicBezTo>
                    <a:pt x="395111" y="653815"/>
                    <a:pt x="597370" y="719667"/>
                    <a:pt x="762000" y="790223"/>
                  </a:cubicBezTo>
                  <a:cubicBezTo>
                    <a:pt x="926630" y="860779"/>
                    <a:pt x="1086556" y="900760"/>
                    <a:pt x="1255889" y="945445"/>
                  </a:cubicBezTo>
                  <a:cubicBezTo>
                    <a:pt x="1425222" y="990130"/>
                    <a:pt x="1559278" y="1023056"/>
                    <a:pt x="1778000" y="1058334"/>
                  </a:cubicBezTo>
                  <a:cubicBezTo>
                    <a:pt x="1996722" y="1093612"/>
                    <a:pt x="2389482" y="1135944"/>
                    <a:pt x="2568222" y="1157111"/>
                  </a:cubicBezTo>
                  <a:cubicBezTo>
                    <a:pt x="2746962" y="1178278"/>
                    <a:pt x="2850444" y="1185334"/>
                    <a:pt x="2850444" y="1185334"/>
                  </a:cubicBezTo>
                  <a:lnTo>
                    <a:pt x="2850444" y="1185334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 sz="1350"/>
            </a:p>
          </p:txBody>
        </p:sp>
      </p:grpSp>
      <p:sp>
        <p:nvSpPr>
          <p:cNvPr id="3" name="Rechteck 2"/>
          <p:cNvSpPr/>
          <p:nvPr/>
        </p:nvSpPr>
        <p:spPr>
          <a:xfrm>
            <a:off x="1871700" y="1364448"/>
            <a:ext cx="2322258" cy="586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/>
          </a:p>
        </p:txBody>
      </p:sp>
      <p:sp>
        <p:nvSpPr>
          <p:cNvPr id="33" name="Textfeld 32"/>
          <p:cNvSpPr txBox="1"/>
          <p:nvPr/>
        </p:nvSpPr>
        <p:spPr>
          <a:xfrm>
            <a:off x="2384280" y="4677984"/>
            <a:ext cx="5482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Lynn J. Rand </a:t>
            </a:r>
            <a:r>
              <a:rPr lang="de-CH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Health</a:t>
            </a:r>
            <a:r>
              <a:rPr lang="de-CH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White Paper 2003; </a:t>
            </a:r>
            <a:r>
              <a:rPr lang="de-CH" sz="1200" i="1" dirty="0"/>
              <a:t>Zhang B et al  </a:t>
            </a:r>
            <a:r>
              <a:rPr lang="de-CH" sz="1200" i="1" dirty="0" err="1"/>
              <a:t>Arch</a:t>
            </a:r>
            <a:r>
              <a:rPr lang="de-CH" sz="1200" i="1" dirty="0"/>
              <a:t> </a:t>
            </a:r>
            <a:r>
              <a:rPr lang="de-CH" sz="1200" i="1" dirty="0" err="1"/>
              <a:t>Int</a:t>
            </a:r>
            <a:r>
              <a:rPr lang="de-CH" sz="1200" i="1" dirty="0"/>
              <a:t> Med 2009</a:t>
            </a:r>
          </a:p>
          <a:p>
            <a:pPr algn="r"/>
            <a:endParaRPr lang="de-CH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86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Was hat Wert </a:t>
            </a:r>
            <a:r>
              <a:rPr lang="de-CH" dirty="0"/>
              <a:t>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Immanuel </a:t>
            </a:r>
            <a:r>
              <a:rPr lang="de-CH" dirty="0"/>
              <a:t>Kant 1724  - 1804</a:t>
            </a:r>
          </a:p>
          <a:p>
            <a:endParaRPr lang="de-CH" dirty="0" smtClean="0"/>
          </a:p>
          <a:p>
            <a:r>
              <a:rPr lang="de-DE" dirty="0"/>
              <a:t>"Was einen Wert hat, hat auch einen Preis. Der Mensch aber hat keinen Wert, er hat Würde." 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>
                <a:solidFill>
                  <a:prstClr val="black"/>
                </a:solidFill>
                <a:latin typeface="Arial"/>
              </a:rPr>
              <a:pPr/>
              <a:t>12</a:t>
            </a:fld>
            <a:endParaRPr lang="de-CH">
              <a:solidFill>
                <a:prstClr val="black"/>
              </a:solidFill>
              <a:latin typeface="Arial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966" y="2376053"/>
            <a:ext cx="2937596" cy="199589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83518" y="2787774"/>
            <a:ext cx="4790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….</a:t>
            </a:r>
            <a:r>
              <a:rPr lang="fr-FR" dirty="0" err="1" smtClean="0"/>
              <a:t>wie</a:t>
            </a:r>
            <a:r>
              <a:rPr lang="fr-FR" dirty="0" smtClean="0"/>
              <a:t> </a:t>
            </a:r>
            <a:r>
              <a:rPr lang="fr-FR" dirty="0" err="1" smtClean="0"/>
              <a:t>weit</a:t>
            </a:r>
            <a:r>
              <a:rPr lang="fr-FR" dirty="0" smtClean="0"/>
              <a:t> </a:t>
            </a:r>
            <a:r>
              <a:rPr lang="fr-FR" dirty="0" err="1" smtClean="0"/>
              <a:t>sind</a:t>
            </a:r>
            <a:r>
              <a:rPr lang="fr-FR" dirty="0" smtClean="0"/>
              <a:t> </a:t>
            </a:r>
            <a:r>
              <a:rPr lang="fr-FR" dirty="0" err="1" smtClean="0"/>
              <a:t>wir</a:t>
            </a:r>
            <a:r>
              <a:rPr lang="fr-FR" dirty="0" smtClean="0"/>
              <a:t> </a:t>
            </a:r>
            <a:r>
              <a:rPr lang="fr-FR" dirty="0" err="1" smtClean="0"/>
              <a:t>schon</a:t>
            </a:r>
            <a:r>
              <a:rPr lang="fr-FR" dirty="0" smtClean="0"/>
              <a:t> </a:t>
            </a:r>
            <a:r>
              <a:rPr lang="fr-FR" dirty="0" err="1" smtClean="0"/>
              <a:t>ökonomisiert</a:t>
            </a:r>
            <a:r>
              <a:rPr lang="fr-FR" dirty="0" smtClean="0"/>
              <a:t>?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6530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Die Wertentwicklung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     Care	         </a:t>
            </a:r>
            <a:r>
              <a:rPr lang="de-CH" dirty="0" err="1" smtClean="0"/>
              <a:t>Cure</a:t>
            </a:r>
            <a:r>
              <a:rPr lang="de-CH" dirty="0" smtClean="0"/>
              <a:t>	</a:t>
            </a:r>
            <a:r>
              <a:rPr lang="de-CH" dirty="0"/>
              <a:t> </a:t>
            </a:r>
            <a:r>
              <a:rPr lang="de-CH" dirty="0" smtClean="0"/>
              <a:t>           Ware    	    Share ?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>
                <a:solidFill>
                  <a:prstClr val="black"/>
                </a:solidFill>
                <a:latin typeface="Arial"/>
              </a:rPr>
              <a:pPr/>
              <a:t>13</a:t>
            </a:fld>
            <a:endParaRPr lang="de-CH">
              <a:solidFill>
                <a:prstClr val="black"/>
              </a:solidFill>
              <a:latin typeface="Arial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791" y="3003798"/>
            <a:ext cx="1763177" cy="12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631" y="1535238"/>
            <a:ext cx="1751337" cy="152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1" descr="http://www.donnastag.at/Bilder%20Admin/Bilder/Diverse/DSC_017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7" y="1538406"/>
            <a:ext cx="1793019" cy="268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535" y="1635646"/>
            <a:ext cx="1721147" cy="120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6016" y="1535238"/>
            <a:ext cx="1551861" cy="152880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372" y="2841387"/>
            <a:ext cx="1708311" cy="15035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4545" y="3064039"/>
            <a:ext cx="1563331" cy="1238399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395535" y="4344887"/>
            <a:ext cx="8201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     Leiden</a:t>
            </a:r>
            <a:r>
              <a:rPr lang="fr-FR" dirty="0" smtClean="0"/>
              <a:t> 	       </a:t>
            </a:r>
            <a:r>
              <a:rPr lang="fr-FR" dirty="0" err="1" smtClean="0"/>
              <a:t>Überleben</a:t>
            </a:r>
            <a:r>
              <a:rPr lang="fr-FR" dirty="0" smtClean="0"/>
              <a:t> 		</a:t>
            </a:r>
            <a:r>
              <a:rPr lang="fr-FR" dirty="0" err="1" smtClean="0"/>
              <a:t>Effizienz</a:t>
            </a:r>
            <a:r>
              <a:rPr lang="fr-FR" dirty="0" smtClean="0"/>
              <a:t> 	      </a:t>
            </a:r>
            <a:r>
              <a:rPr lang="fr-FR" dirty="0" err="1" smtClean="0"/>
              <a:t>Qualität</a:t>
            </a:r>
            <a:r>
              <a:rPr lang="fr-FR" dirty="0" smtClean="0"/>
              <a:t> </a:t>
            </a:r>
            <a:r>
              <a:rPr lang="fr-FR" dirty="0"/>
              <a:t>? </a:t>
            </a:r>
            <a:r>
              <a:rPr lang="de-CH" dirty="0" smtClean="0"/>
              <a:t>		   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13170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>
          <a:xfrm>
            <a:off x="429084" y="465516"/>
            <a:ext cx="8607412" cy="587728"/>
          </a:xfrm>
        </p:spPr>
        <p:txBody>
          <a:bodyPr/>
          <a:lstStyle/>
          <a:p>
            <a:r>
              <a:rPr lang="fr-FR" altLang="de-DE" dirty="0" err="1" smtClean="0"/>
              <a:t>Das</a:t>
            </a:r>
            <a:r>
              <a:rPr lang="fr-FR" altLang="de-DE" dirty="0" smtClean="0"/>
              <a:t> </a:t>
            </a:r>
            <a:r>
              <a:rPr lang="fr-FR" altLang="de-DE" dirty="0" err="1" smtClean="0"/>
              <a:t>Lebensende</a:t>
            </a:r>
            <a:r>
              <a:rPr lang="fr-FR" altLang="de-DE" dirty="0" smtClean="0"/>
              <a:t> im </a:t>
            </a:r>
            <a:r>
              <a:rPr lang="fr-FR" altLang="de-DE" dirty="0" err="1" smtClean="0"/>
              <a:t>Zeittakt</a:t>
            </a:r>
            <a:r>
              <a:rPr lang="fr-FR" altLang="de-DE" dirty="0" smtClean="0"/>
              <a:t> der </a:t>
            </a:r>
            <a:r>
              <a:rPr lang="fr-FR" altLang="de-DE" dirty="0" err="1" smtClean="0"/>
              <a:t>Ökonomie</a:t>
            </a:r>
            <a:r>
              <a:rPr lang="fr-FR" altLang="de-DE" dirty="0" smtClean="0"/>
              <a:t> &amp; </a:t>
            </a:r>
            <a:r>
              <a:rPr lang="fr-FR" altLang="de-DE" dirty="0" err="1" smtClean="0"/>
              <a:t>Medizin</a:t>
            </a:r>
            <a:endParaRPr lang="de-CH" altLang="de-DE" dirty="0" smtClean="0"/>
          </a:p>
        </p:txBody>
      </p:sp>
      <p:sp>
        <p:nvSpPr>
          <p:cNvPr id="717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fr-FR" altLang="de-DE" dirty="0" err="1" smtClean="0"/>
              <a:t>Abstraktion</a:t>
            </a:r>
            <a:r>
              <a:rPr lang="fr-FR" altLang="de-DE" dirty="0" smtClean="0"/>
              <a:t> </a:t>
            </a:r>
            <a:r>
              <a:rPr lang="fr-FR" altLang="de-DE" dirty="0" err="1" smtClean="0"/>
              <a:t>anhand</a:t>
            </a:r>
            <a:r>
              <a:rPr lang="fr-FR" altLang="de-DE" dirty="0" smtClean="0"/>
              <a:t> </a:t>
            </a:r>
            <a:r>
              <a:rPr lang="fr-FR" altLang="de-DE" dirty="0" err="1" smtClean="0"/>
              <a:t>medizinischer</a:t>
            </a:r>
            <a:r>
              <a:rPr lang="fr-FR" altLang="de-DE" dirty="0" smtClean="0"/>
              <a:t> </a:t>
            </a:r>
            <a:r>
              <a:rPr lang="fr-FR" altLang="de-DE" dirty="0" err="1" smtClean="0"/>
              <a:t>Diagnossen</a:t>
            </a:r>
            <a:endParaRPr lang="fr-FR" altLang="de-DE" dirty="0" smtClean="0"/>
          </a:p>
          <a:p>
            <a:pPr algn="ctr"/>
            <a:r>
              <a:rPr lang="fr-FR" altLang="de-DE" dirty="0" smtClean="0"/>
              <a:t>Versus</a:t>
            </a:r>
          </a:p>
          <a:p>
            <a:pPr algn="ctr"/>
            <a:r>
              <a:rPr lang="fr-FR" altLang="de-DE" dirty="0" err="1" smtClean="0"/>
              <a:t>Interprofessionelle</a:t>
            </a:r>
            <a:r>
              <a:rPr lang="fr-FR" altLang="de-DE" dirty="0" smtClean="0"/>
              <a:t> </a:t>
            </a:r>
            <a:r>
              <a:rPr lang="fr-FR" altLang="de-DE" dirty="0" err="1" smtClean="0"/>
              <a:t>Beziehungsmedizin</a:t>
            </a:r>
            <a:endParaRPr lang="de-CH" altLang="de-DE" dirty="0" smtClean="0"/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241" y="2715766"/>
            <a:ext cx="2300288" cy="2164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731" y="2391730"/>
            <a:ext cx="5090870" cy="118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42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Beispiel Spitalfinanzierung für Schwerkranke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de-CH" dirty="0" smtClean="0"/>
              <a:t>Komplexe medizinische und pflegerische Situationen</a:t>
            </a:r>
          </a:p>
          <a:p>
            <a:pPr marL="342900" indent="-342900">
              <a:buFontTx/>
              <a:buChar char="-"/>
            </a:pPr>
            <a:r>
              <a:rPr lang="de-CH" dirty="0" smtClean="0"/>
              <a:t>Hoher Betreuungsaufwand</a:t>
            </a:r>
          </a:p>
          <a:p>
            <a:pPr marL="342900" indent="-342900">
              <a:buFontTx/>
              <a:buChar char="-"/>
            </a:pPr>
            <a:r>
              <a:rPr lang="de-CH" dirty="0" smtClean="0"/>
              <a:t>Viel Stress für die Angehörigen</a:t>
            </a:r>
          </a:p>
          <a:p>
            <a:pPr marL="342900" indent="-342900">
              <a:buFontTx/>
              <a:buChar char="-"/>
            </a:pPr>
            <a:r>
              <a:rPr lang="de-CH" dirty="0" smtClean="0"/>
              <a:t>Kennzeichen: Krise, Angst, Trauer</a:t>
            </a:r>
          </a:p>
          <a:p>
            <a:pPr marL="342900" indent="-342900">
              <a:buFontTx/>
              <a:buChar char="-"/>
            </a:pPr>
            <a:endParaRPr lang="de-CH" dirty="0"/>
          </a:p>
          <a:p>
            <a:r>
              <a:rPr lang="de-CH" dirty="0" smtClean="0"/>
              <a:t>Heute zusätzlich: </a:t>
            </a:r>
            <a:r>
              <a:rPr lang="de-CH" dirty="0" smtClean="0"/>
              <a:t>wie lange kann ich im Spital bleiben</a:t>
            </a:r>
            <a:r>
              <a:rPr lang="de-CH" dirty="0" smtClean="0"/>
              <a:t>? Wer bezahlt?</a:t>
            </a:r>
            <a:endParaRPr lang="de-CH" dirty="0" smtClean="0"/>
          </a:p>
          <a:p>
            <a:endParaRPr lang="de-CH" dirty="0"/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CH" dirty="0" smtClean="0">
                <a:sym typeface="Wingdings" panose="05000000000000000000" pitchFamily="2" charset="2"/>
              </a:rPr>
              <a:t>Die Suche nach «Anschlusslösungen», um kein «</a:t>
            </a:r>
            <a:r>
              <a:rPr lang="de-CH" dirty="0" err="1" smtClean="0">
                <a:sym typeface="Wingdings" panose="05000000000000000000" pitchFamily="2" charset="2"/>
              </a:rPr>
              <a:t>outlayer</a:t>
            </a:r>
            <a:r>
              <a:rPr lang="de-CH" dirty="0" smtClean="0">
                <a:sym typeface="Wingdings" panose="05000000000000000000" pitchFamily="2" charset="2"/>
              </a:rPr>
              <a:t>» zu werden……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>
                <a:solidFill>
                  <a:prstClr val="black"/>
                </a:solidFill>
                <a:latin typeface="Arial"/>
              </a:rPr>
              <a:pPr/>
              <a:t>15</a:t>
            </a:fld>
            <a:endParaRPr lang="de-CH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3988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dirty="0" smtClean="0"/>
              <a:t>Finanzierung DRG: Umfrageergebnisse </a:t>
            </a:r>
            <a:r>
              <a:rPr lang="de-CH" sz="2400" dirty="0"/>
              <a:t>6 Palliativstationen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197" y="1036743"/>
            <a:ext cx="4433163" cy="266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143000" y="1383618"/>
            <a:ext cx="23762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fontAlgn="b">
              <a:buFont typeface="Arial" panose="020B0604020202020204" pitchFamily="34" charset="0"/>
              <a:buChar char="•"/>
            </a:pPr>
            <a:r>
              <a:rPr lang="de-CH" sz="1350" dirty="0"/>
              <a:t>Spital Bülach</a:t>
            </a:r>
          </a:p>
          <a:p>
            <a:pPr marL="257175" indent="-257175" fontAlgn="b">
              <a:buFont typeface="Arial" panose="020B0604020202020204" pitchFamily="34" charset="0"/>
              <a:buChar char="•"/>
            </a:pPr>
            <a:r>
              <a:rPr lang="de-CH" sz="1350" dirty="0"/>
              <a:t>Hildegard - Hospiz</a:t>
            </a:r>
          </a:p>
          <a:p>
            <a:pPr marL="257175" indent="-257175" fontAlgn="b">
              <a:buFont typeface="Arial" panose="020B0604020202020204" pitchFamily="34" charset="0"/>
              <a:buChar char="•"/>
            </a:pPr>
            <a:r>
              <a:rPr lang="de-CH" sz="1350" dirty="0"/>
              <a:t>Kantonsspital Graubünden</a:t>
            </a:r>
          </a:p>
          <a:p>
            <a:pPr marL="257175" indent="-257175" fontAlgn="b">
              <a:buFont typeface="Arial" panose="020B0604020202020204" pitchFamily="34" charset="0"/>
              <a:buChar char="•"/>
            </a:pPr>
            <a:r>
              <a:rPr lang="de-CH" sz="1350" dirty="0"/>
              <a:t>Universitätsspital Genf</a:t>
            </a:r>
          </a:p>
          <a:p>
            <a:pPr marL="257175" indent="-257175" fontAlgn="b">
              <a:buFont typeface="Arial" panose="020B0604020202020204" pitchFamily="34" charset="0"/>
              <a:buChar char="•"/>
            </a:pPr>
            <a:r>
              <a:rPr lang="de-CH" sz="1350" dirty="0"/>
              <a:t>Waidspital Zürich</a:t>
            </a:r>
          </a:p>
          <a:p>
            <a:pPr marL="257175" indent="-257175" fontAlgn="b">
              <a:buFont typeface="Arial" panose="020B0604020202020204" pitchFamily="34" charset="0"/>
              <a:buChar char="•"/>
            </a:pPr>
            <a:r>
              <a:rPr lang="de-CH" sz="1350" dirty="0" err="1"/>
              <a:t>Claraspital</a:t>
            </a:r>
            <a:r>
              <a:rPr lang="de-CH" sz="1350" dirty="0"/>
              <a:t> Basel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de-CH" sz="1350" dirty="0"/>
          </a:p>
        </p:txBody>
      </p:sp>
      <p:sp>
        <p:nvSpPr>
          <p:cNvPr id="5" name="Textfeld 4"/>
          <p:cNvSpPr txBox="1"/>
          <p:nvPr/>
        </p:nvSpPr>
        <p:spPr>
          <a:xfrm>
            <a:off x="755576" y="3756977"/>
            <a:ext cx="39784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de-CH" sz="2000" dirty="0"/>
              <a:t>Viele interne Verlegungen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de-CH" sz="2000" dirty="0"/>
              <a:t>Schwierige </a:t>
            </a:r>
            <a:r>
              <a:rPr lang="de-CH" sz="2000" dirty="0" smtClean="0"/>
              <a:t>Weiterverlegung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de-CH" sz="2000" dirty="0" smtClean="0"/>
              <a:t>Viele JUNGE Schwerkranke</a:t>
            </a:r>
            <a:endParaRPr lang="de-CH" sz="2000" dirty="0"/>
          </a:p>
        </p:txBody>
      </p:sp>
      <p:sp>
        <p:nvSpPr>
          <p:cNvPr id="7" name="Textfeld 6"/>
          <p:cNvSpPr txBox="1"/>
          <p:nvPr/>
        </p:nvSpPr>
        <p:spPr>
          <a:xfrm>
            <a:off x="4783460" y="3772734"/>
            <a:ext cx="3212976" cy="57708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CH" b="1" dirty="0"/>
              <a:t>Durchschnitt: minus 4834.-</a:t>
            </a:r>
          </a:p>
          <a:p>
            <a:r>
              <a:rPr lang="de-CH" sz="1350" dirty="0"/>
              <a:t>pro «Fall»</a:t>
            </a:r>
            <a:endParaRPr lang="de-CH" b="1" dirty="0"/>
          </a:p>
        </p:txBody>
      </p:sp>
    </p:spTree>
    <p:extLst>
      <p:ext uri="{BB962C8B-B14F-4D97-AF65-F5344CB8AC3E}">
        <p14:creationId xmlns:p14="http://schemas.microsoft.com/office/powerpoint/2010/main" val="396537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Folgen der Spitalfinanzierung durch DRG für Menschen am Lebensende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9083" y="1329612"/>
            <a:ext cx="6898863" cy="33566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800" dirty="0" smtClean="0"/>
              <a:t>Komplexe «Fälle»: an Zentrums- und Unispitälern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800" dirty="0" smtClean="0"/>
              <a:t>Potentielle </a:t>
            </a:r>
            <a:r>
              <a:rPr lang="de-CH" sz="1800" dirty="0"/>
              <a:t>Langlieger werden verschoben (auch: Privatspitäler </a:t>
            </a:r>
            <a:r>
              <a:rPr lang="de-CH" sz="1800" dirty="0">
                <a:sym typeface="Wingdings" panose="05000000000000000000" pitchFamily="2" charset="2"/>
              </a:rPr>
              <a:t> öffentliche Spitäler)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800" dirty="0">
                <a:sym typeface="Wingdings" panose="05000000000000000000" pitchFamily="2" charset="2"/>
              </a:rPr>
              <a:t>Diagnose- orientierte </a:t>
            </a:r>
            <a:r>
              <a:rPr lang="de-CH" sz="1800" dirty="0" smtClean="0">
                <a:sym typeface="Wingdings" panose="05000000000000000000" pitchFamily="2" charset="2"/>
              </a:rPr>
              <a:t>Massnahmen: Fehlanreiz («Intervention»)</a:t>
            </a:r>
            <a:endParaRPr lang="de-CH" sz="18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800" dirty="0" smtClean="0">
                <a:sym typeface="Wingdings" panose="05000000000000000000" pitchFamily="2" charset="2"/>
              </a:rPr>
              <a:t>Palliativstationen </a:t>
            </a:r>
            <a:r>
              <a:rPr lang="de-CH" sz="1800" dirty="0">
                <a:sym typeface="Wingdings" panose="05000000000000000000" pitchFamily="2" charset="2"/>
              </a:rPr>
              <a:t>(und mobile Palliativdienste) werden zwar politisch unterstützt, aber betrieblich sind sie ein </a:t>
            </a:r>
            <a:r>
              <a:rPr lang="de-CH" sz="1800" dirty="0" smtClean="0">
                <a:sym typeface="Wingdings" panose="05000000000000000000" pitchFamily="2" charset="2"/>
              </a:rPr>
              <a:t>Fiasko</a:t>
            </a:r>
          </a:p>
          <a:p>
            <a:endParaRPr lang="de-CH" sz="1800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CH" sz="1800" dirty="0" smtClean="0">
                <a:sym typeface="Wingdings" panose="05000000000000000000" pitchFamily="2" charset="2"/>
              </a:rPr>
              <a:t>Menschen </a:t>
            </a:r>
            <a:r>
              <a:rPr lang="de-CH" sz="1800" dirty="0">
                <a:sym typeface="Wingdings" panose="05000000000000000000" pitchFamily="2" charset="2"/>
              </a:rPr>
              <a:t>am Lebensende sind Belastung für Spitäler (wenn sie nicht möglichst rasch sterben</a:t>
            </a:r>
            <a:r>
              <a:rPr lang="de-CH" sz="1800" dirty="0" smtClean="0">
                <a:sym typeface="Wingdings" panose="05000000000000000000" pitchFamily="2" charset="2"/>
              </a:rPr>
              <a:t>)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CH" sz="1800" dirty="0" smtClean="0">
                <a:sym typeface="Wingdings" panose="05000000000000000000" pitchFamily="2" charset="2"/>
              </a:rPr>
              <a:t>Angst </a:t>
            </a:r>
            <a:r>
              <a:rPr lang="de-CH" sz="1800" dirty="0">
                <a:sym typeface="Wingdings" panose="05000000000000000000" pitchFamily="2" charset="2"/>
              </a:rPr>
              <a:t>vor «kein Platz in der Herberge»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18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4" r="26923"/>
          <a:stretch/>
        </p:blipFill>
        <p:spPr>
          <a:xfrm>
            <a:off x="7327947" y="1419622"/>
            <a:ext cx="1386969" cy="130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457200"/>
            <a:ext cx="7632848" cy="285750"/>
          </a:xfrm>
        </p:spPr>
        <p:txBody>
          <a:bodyPr/>
          <a:lstStyle/>
          <a:p>
            <a:r>
              <a:rPr lang="de-CH" sz="2400" dirty="0" smtClean="0"/>
              <a:t>Wert der Vorausplanungsgespräche im </a:t>
            </a:r>
            <a:r>
              <a:rPr lang="de-CH" sz="2400" dirty="0" err="1" smtClean="0"/>
              <a:t>Tarmed</a:t>
            </a:r>
            <a:r>
              <a:rPr lang="de-CH" sz="2400" dirty="0" smtClean="0"/>
              <a:t> 2018</a:t>
            </a:r>
            <a:endParaRPr lang="de-CH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0" y="857250"/>
            <a:ext cx="2798095" cy="3829050"/>
          </a:xfrm>
        </p:spPr>
        <p:txBody>
          <a:bodyPr>
            <a:normAutofit/>
          </a:bodyPr>
          <a:lstStyle/>
          <a:p>
            <a:r>
              <a:rPr lang="de-CH" sz="1800" dirty="0"/>
              <a:t>Wenn Sie &lt; 75 Jahre sind…</a:t>
            </a:r>
          </a:p>
          <a:p>
            <a:r>
              <a:rPr lang="de-CH" sz="1800" dirty="0"/>
              <a:t>«Erhöhter Aufwand: jeweils beim Versicherer begründen</a:t>
            </a:r>
          </a:p>
          <a:p>
            <a:r>
              <a:rPr lang="de-CH" sz="1800" dirty="0"/>
              <a:t>Planung/ Besprechung ohne Patient: max. 30 (- max. 60) min. pro </a:t>
            </a:r>
            <a:r>
              <a:rPr lang="de-CH" sz="1800" b="1" dirty="0"/>
              <a:t>drei</a:t>
            </a:r>
            <a:r>
              <a:rPr lang="de-CH" sz="1800" dirty="0"/>
              <a:t> Monate…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502" y="785551"/>
            <a:ext cx="4819898" cy="146216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679" y="2193708"/>
            <a:ext cx="4762745" cy="196701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63688" y="4245936"/>
            <a:ext cx="590001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2000" dirty="0"/>
              <a:t>Anreize für Vorausplanung/ Coaching/ Netzwerk?</a:t>
            </a:r>
          </a:p>
        </p:txBody>
      </p:sp>
    </p:spTree>
    <p:extLst>
      <p:ext uri="{BB962C8B-B14F-4D97-AF65-F5344CB8AC3E}">
        <p14:creationId xmlns:p14="http://schemas.microsoft.com/office/powerpoint/2010/main" val="159091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Das Lebensende in der Langzeitpflege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de-CH" dirty="0" smtClean="0"/>
              <a:t>Der Wert von «Care»</a:t>
            </a:r>
          </a:p>
          <a:p>
            <a:pPr marL="342900" indent="-342900">
              <a:buFontTx/>
              <a:buChar char="-"/>
            </a:pPr>
            <a:r>
              <a:rPr lang="de-CH" dirty="0" smtClean="0"/>
              <a:t>Die Selektion: Pflegeheime als ‘Intensivstationen’</a:t>
            </a:r>
          </a:p>
          <a:p>
            <a:pPr marL="342900" indent="-342900">
              <a:buFontTx/>
              <a:buChar char="-"/>
            </a:pPr>
            <a:r>
              <a:rPr lang="de-CH" dirty="0" smtClean="0"/>
              <a:t>Die Komplexität der Leiden, die nötigen Kompetenzen</a:t>
            </a:r>
          </a:p>
          <a:p>
            <a:pPr marL="342900" indent="-342900">
              <a:buFontTx/>
              <a:buChar char="-"/>
            </a:pPr>
            <a:r>
              <a:rPr lang="de-CH" dirty="0" smtClean="0"/>
              <a:t>Die kommenden Tsunamis: </a:t>
            </a:r>
          </a:p>
          <a:p>
            <a:r>
              <a:rPr lang="de-CH" dirty="0" smtClean="0"/>
              <a:t>     proaktiv oder reaktiv?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>
                <a:solidFill>
                  <a:prstClr val="black"/>
                </a:solidFill>
                <a:latin typeface="Arial"/>
              </a:rPr>
              <a:pPr/>
              <a:t>19</a:t>
            </a:fld>
            <a:endParaRPr lang="de-CH">
              <a:solidFill>
                <a:prstClr val="black"/>
              </a:solidFill>
              <a:latin typeface="Arial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788" y="2400963"/>
            <a:ext cx="318135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63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Themen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Vorausplanung am Lebensende: was spricht dafür?</a:t>
            </a:r>
          </a:p>
          <a:p>
            <a:endParaRPr lang="de-CH" dirty="0"/>
          </a:p>
          <a:p>
            <a:r>
              <a:rPr lang="de-CH" dirty="0" smtClean="0"/>
              <a:t>Was kann geplant werden?</a:t>
            </a:r>
          </a:p>
          <a:p>
            <a:endParaRPr lang="de-CH" dirty="0"/>
          </a:p>
          <a:p>
            <a:r>
              <a:rPr lang="de-CH" dirty="0" smtClean="0"/>
              <a:t>Wie kann geplant werden?</a:t>
            </a:r>
          </a:p>
          <a:p>
            <a:endParaRPr lang="de-CH" dirty="0"/>
          </a:p>
          <a:p>
            <a:r>
              <a:rPr lang="de-CH" dirty="0" smtClean="0"/>
              <a:t>Welchen Effekt hätte Vorausplanung </a:t>
            </a:r>
            <a:r>
              <a:rPr lang="de-CH" dirty="0" smtClean="0"/>
              <a:t>fürs </a:t>
            </a:r>
            <a:r>
              <a:rPr lang="de-CH" dirty="0" smtClean="0"/>
              <a:t>Lebensende in unserer Gesellschaft?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>
                <a:solidFill>
                  <a:prstClr val="black"/>
                </a:solidFill>
                <a:latin typeface="Arial"/>
              </a:rPr>
              <a:pPr/>
              <a:t>2</a:t>
            </a:fld>
            <a:endParaRPr lang="de-CH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4914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Das löchrige Netz am Lebensende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9084" y="1138609"/>
            <a:ext cx="8285832" cy="425029"/>
          </a:xfrm>
          <a:ln>
            <a:solidFill>
              <a:srgbClr val="C00000"/>
            </a:solidFill>
          </a:ln>
        </p:spPr>
        <p:txBody>
          <a:bodyPr/>
          <a:lstStyle/>
          <a:p>
            <a:pPr algn="ctr"/>
            <a:r>
              <a:rPr lang="de-CH" sz="2400" dirty="0" smtClean="0"/>
              <a:t>Spitalfinanzierung: nicht kostendeckend und Fehlanreize</a:t>
            </a:r>
          </a:p>
          <a:p>
            <a:pPr marL="342900" indent="-342900" algn="ctr">
              <a:buFontTx/>
              <a:buChar char="-"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>
                <a:solidFill>
                  <a:prstClr val="black"/>
                </a:solidFill>
                <a:latin typeface="Arial"/>
              </a:rPr>
              <a:pPr/>
              <a:t>20</a:t>
            </a:fld>
            <a:endParaRPr lang="de-CH">
              <a:solidFill>
                <a:prstClr val="black"/>
              </a:solidFill>
              <a:latin typeface="Arial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129" y="1635646"/>
            <a:ext cx="1701951" cy="172819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9512" y="3387645"/>
            <a:ext cx="4464496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2400" dirty="0" smtClean="0"/>
              <a:t>Mobile ambulante Dienste: keine Regelfinanzierung &amp; das </a:t>
            </a:r>
            <a:r>
              <a:rPr lang="de-CH" sz="2400" dirty="0" err="1" smtClean="0"/>
              <a:t>Hausarzt’loch</a:t>
            </a:r>
            <a:r>
              <a:rPr lang="de-CH" sz="2400" dirty="0" smtClean="0"/>
              <a:t>’</a:t>
            </a:r>
            <a:endParaRPr lang="de-CH" sz="2400" dirty="0"/>
          </a:p>
        </p:txBody>
      </p:sp>
      <p:sp>
        <p:nvSpPr>
          <p:cNvPr id="7" name="Textfeld 6"/>
          <p:cNvSpPr txBox="1"/>
          <p:nvPr/>
        </p:nvSpPr>
        <p:spPr>
          <a:xfrm>
            <a:off x="5049814" y="3387645"/>
            <a:ext cx="3770657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2400" dirty="0" smtClean="0"/>
              <a:t>Langzeit: fehlende Finanzierung &amp; Kompetenz</a:t>
            </a: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877754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Wollen wir das?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Aldous Huxley</a:t>
            </a:r>
          </a:p>
          <a:p>
            <a:endParaRPr lang="de-CH" dirty="0"/>
          </a:p>
          <a:p>
            <a:r>
              <a:rPr lang="de-CH" dirty="0" smtClean="0"/>
              <a:t>Brave </a:t>
            </a:r>
            <a:r>
              <a:rPr lang="de-CH" dirty="0" err="1" smtClean="0"/>
              <a:t>new</a:t>
            </a:r>
            <a:r>
              <a:rPr lang="de-CH" dirty="0" smtClean="0"/>
              <a:t> </a:t>
            </a:r>
            <a:r>
              <a:rPr lang="de-CH" dirty="0" err="1" smtClean="0"/>
              <a:t>world</a:t>
            </a:r>
            <a:endParaRPr lang="de-CH" dirty="0" smtClean="0"/>
          </a:p>
          <a:p>
            <a:endParaRPr lang="de-CH" dirty="0"/>
          </a:p>
          <a:p>
            <a:r>
              <a:rPr lang="de-CH" dirty="0" smtClean="0"/>
              <a:t>1932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>
                <a:solidFill>
                  <a:prstClr val="black"/>
                </a:solidFill>
                <a:latin typeface="Arial"/>
              </a:rPr>
              <a:pPr/>
              <a:t>21</a:t>
            </a:fld>
            <a:endParaRPr lang="de-CH">
              <a:solidFill>
                <a:prstClr val="black"/>
              </a:solidFill>
              <a:latin typeface="Arial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699542"/>
            <a:ext cx="2470277" cy="404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32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Ist dies gewünscht im reichsten Land der Welt?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9084" y="1138609"/>
            <a:ext cx="3566852" cy="3494115"/>
          </a:xfrm>
        </p:spPr>
        <p:txBody>
          <a:bodyPr>
            <a:normAutofit/>
          </a:bodyPr>
          <a:lstStyle/>
          <a:p>
            <a:endParaRPr lang="de-CH" sz="2400" dirty="0" smtClean="0"/>
          </a:p>
          <a:p>
            <a:endParaRPr lang="de-CH" sz="2400" dirty="0"/>
          </a:p>
          <a:p>
            <a:r>
              <a:rPr lang="de-CH" sz="2400" dirty="0" smtClean="0"/>
              <a:t>Was ist uns das Lebensende wert?</a:t>
            </a:r>
          </a:p>
          <a:p>
            <a:endParaRPr lang="de-CH" sz="2400" dirty="0"/>
          </a:p>
          <a:p>
            <a:endParaRPr lang="de-CH" sz="2400" dirty="0" smtClean="0"/>
          </a:p>
          <a:p>
            <a:r>
              <a:rPr lang="de-CH" sz="2400" dirty="0" smtClean="0"/>
              <a:t>Diskussion</a:t>
            </a:r>
            <a:endParaRPr lang="de-CH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>
                <a:solidFill>
                  <a:prstClr val="black"/>
                </a:solidFill>
                <a:latin typeface="Arial"/>
              </a:rPr>
              <a:pPr/>
              <a:t>22</a:t>
            </a:fld>
            <a:endParaRPr lang="de-CH">
              <a:solidFill>
                <a:prstClr val="black"/>
              </a:solidFill>
              <a:latin typeface="Arial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1199170"/>
            <a:ext cx="4825666" cy="337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81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Schlussfolgerung 1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Wenn wir nicht vorausplanen</a:t>
            </a:r>
          </a:p>
          <a:p>
            <a:endParaRPr lang="de-CH" dirty="0"/>
          </a:p>
          <a:p>
            <a:r>
              <a:rPr lang="de-CH" dirty="0"/>
              <a:t>l</a:t>
            </a:r>
            <a:r>
              <a:rPr lang="de-CH" dirty="0" smtClean="0"/>
              <a:t>egt das Gesundheitssystem aufgrund unserer medizinischen Diagnosen fest, was wir «wert» sind, und wieviel investiert wird.</a:t>
            </a:r>
          </a:p>
          <a:p>
            <a:endParaRPr lang="de-CH" dirty="0"/>
          </a:p>
          <a:p>
            <a:r>
              <a:rPr lang="de-CH" dirty="0" smtClean="0"/>
              <a:t>Die Ökonomisierung des Gesundheitswesens definiert damit den Wert unseres Lebensendes, de facto ist dies eine Rationierung.</a:t>
            </a:r>
          </a:p>
          <a:p>
            <a:endParaRPr lang="de-CH" dirty="0"/>
          </a:p>
          <a:p>
            <a:r>
              <a:rPr lang="de-CH" dirty="0" smtClean="0"/>
              <a:t>Je besser wir frühzeitig äussern, was wir wünschen bzw. nicht wünschen, desto besser </a:t>
            </a:r>
            <a:r>
              <a:rPr lang="de-CH" dirty="0" smtClean="0"/>
              <a:t>die </a:t>
            </a:r>
            <a:r>
              <a:rPr lang="de-CH" dirty="0" smtClean="0"/>
              <a:t>Qualität der Betreuung.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>
                <a:solidFill>
                  <a:prstClr val="black"/>
                </a:solidFill>
                <a:latin typeface="Arial"/>
              </a:rPr>
              <a:pPr/>
              <a:t>23</a:t>
            </a:fld>
            <a:endParaRPr lang="de-CH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0188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Themen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Vorausplanung am Lebensende: was spricht dafür?</a:t>
            </a:r>
          </a:p>
          <a:p>
            <a:endParaRPr lang="de-CH" dirty="0"/>
          </a:p>
          <a:p>
            <a:r>
              <a:rPr lang="de-CH" dirty="0" smtClean="0"/>
              <a:t>Was kann geplant werden?</a:t>
            </a:r>
          </a:p>
          <a:p>
            <a:endParaRPr lang="de-CH" dirty="0"/>
          </a:p>
          <a:p>
            <a:r>
              <a:rPr lang="de-CH" b="1" dirty="0" smtClean="0"/>
              <a:t>Wie kann geplant werden?</a:t>
            </a:r>
          </a:p>
          <a:p>
            <a:endParaRPr lang="de-CH" b="1" dirty="0"/>
          </a:p>
          <a:p>
            <a:r>
              <a:rPr lang="de-CH" b="1" dirty="0" smtClean="0"/>
              <a:t>Welchen Effekt hätte Vorausplanung </a:t>
            </a:r>
            <a:r>
              <a:rPr lang="de-CH" b="1" dirty="0" err="1" smtClean="0"/>
              <a:t>für’s</a:t>
            </a:r>
            <a:r>
              <a:rPr lang="de-CH" b="1" dirty="0" smtClean="0"/>
              <a:t> Lebensende in unserer Gesellschaft?</a:t>
            </a:r>
            <a:endParaRPr lang="de-CH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>
                <a:solidFill>
                  <a:prstClr val="black"/>
                </a:solidFill>
                <a:latin typeface="Arial"/>
              </a:rPr>
              <a:pPr/>
              <a:t>24</a:t>
            </a:fld>
            <a:endParaRPr lang="de-CH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3083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Ziele am Lebensende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CH" dirty="0" smtClean="0"/>
          </a:p>
          <a:p>
            <a:r>
              <a:rPr lang="de-CH" dirty="0" smtClean="0"/>
              <a:t>Möglichst wenig Angst und </a:t>
            </a:r>
            <a:r>
              <a:rPr lang="de-CH" dirty="0" err="1" smtClean="0"/>
              <a:t>Distress</a:t>
            </a:r>
            <a:r>
              <a:rPr lang="de-CH" dirty="0" smtClean="0"/>
              <a:t> bei Patient und Angehörigen</a:t>
            </a:r>
          </a:p>
          <a:p>
            <a:endParaRPr lang="de-CH" dirty="0"/>
          </a:p>
          <a:p>
            <a:r>
              <a:rPr lang="de-CH" dirty="0" smtClean="0"/>
              <a:t>Möglichst viel Steuerungsmöglichkeit und «sense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coherence</a:t>
            </a:r>
            <a:r>
              <a:rPr lang="de-CH" dirty="0" smtClean="0"/>
              <a:t>» (</a:t>
            </a:r>
            <a:r>
              <a:rPr lang="de-CH" dirty="0" err="1" smtClean="0"/>
              <a:t>Antonowsky</a:t>
            </a:r>
            <a:r>
              <a:rPr lang="de-CH" dirty="0" smtClean="0"/>
              <a:t>):</a:t>
            </a:r>
          </a:p>
          <a:p>
            <a:endParaRPr lang="de-CH" dirty="0" smtClean="0"/>
          </a:p>
          <a:p>
            <a:r>
              <a:rPr lang="de-CH" dirty="0" smtClean="0"/>
              <a:t>Verstehbarkeit, Handhabbarkeit, Sinnhaftigkeit </a:t>
            </a:r>
          </a:p>
          <a:p>
            <a:endParaRPr lang="de-CH" dirty="0" smtClean="0"/>
          </a:p>
          <a:p>
            <a:r>
              <a:rPr lang="de-CH" dirty="0" smtClean="0"/>
              <a:t>Oder: Sich als Mensch fühlen gerade in widriger Lebenslage</a:t>
            </a:r>
          </a:p>
          <a:p>
            <a:endParaRPr lang="de-CH" dirty="0"/>
          </a:p>
        </p:txBody>
      </p:sp>
      <p:sp>
        <p:nvSpPr>
          <p:cNvPr id="4" name="Textfeld 3"/>
          <p:cNvSpPr txBox="1"/>
          <p:nvPr/>
        </p:nvSpPr>
        <p:spPr>
          <a:xfrm>
            <a:off x="4355976" y="4355725"/>
            <a:ext cx="46330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500" i="1" dirty="0"/>
              <a:t>Steinhauser et al., 2000;Heyland D, et al., 2006;</a:t>
            </a:r>
          </a:p>
          <a:p>
            <a:r>
              <a:rPr lang="de-CH" sz="1500" i="1" dirty="0" err="1"/>
              <a:t>Teno</a:t>
            </a:r>
            <a:r>
              <a:rPr lang="de-CH" sz="1500" i="1" dirty="0"/>
              <a:t> </a:t>
            </a:r>
            <a:r>
              <a:rPr lang="de-CH" sz="1500" i="1" dirty="0" err="1"/>
              <a:t>and</a:t>
            </a:r>
            <a:r>
              <a:rPr lang="de-CH" sz="1500" i="1" dirty="0"/>
              <a:t> </a:t>
            </a:r>
            <a:r>
              <a:rPr lang="de-CH" sz="1500" i="1" dirty="0" err="1"/>
              <a:t>Dosa</a:t>
            </a:r>
            <a:r>
              <a:rPr lang="de-CH" sz="1500" i="1" dirty="0"/>
              <a:t>, 2006; Higginson et al., 2007, </a:t>
            </a:r>
            <a:r>
              <a:rPr lang="de-CH" sz="1500" i="1" dirty="0" smtClean="0"/>
              <a:t>2017</a:t>
            </a:r>
            <a:endParaRPr lang="de-CH" sz="1500" dirty="0"/>
          </a:p>
        </p:txBody>
      </p:sp>
    </p:spTree>
    <p:extLst>
      <p:ext uri="{BB962C8B-B14F-4D97-AF65-F5344CB8AC3E}">
        <p14:creationId xmlns:p14="http://schemas.microsoft.com/office/powerpoint/2010/main" val="225851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465516"/>
            <a:ext cx="7326814" cy="587728"/>
          </a:xfrm>
        </p:spPr>
        <p:txBody>
          <a:bodyPr/>
          <a:lstStyle/>
          <a:p>
            <a:r>
              <a:rPr lang="de-CH" b="1" dirty="0" smtClean="0">
                <a:solidFill>
                  <a:srgbClr val="0070C0"/>
                </a:solidFill>
              </a:rPr>
              <a:t>Das neue Rahmenkonzept: </a:t>
            </a:r>
            <a:br>
              <a:rPr lang="de-CH" b="1" dirty="0" smtClean="0">
                <a:solidFill>
                  <a:srgbClr val="0070C0"/>
                </a:solidFill>
              </a:rPr>
            </a:br>
            <a:r>
              <a:rPr lang="de-CH" b="1" dirty="0" smtClean="0">
                <a:solidFill>
                  <a:srgbClr val="0070C0"/>
                </a:solidFill>
              </a:rPr>
              <a:t>Gesundheitliche </a:t>
            </a:r>
            <a:r>
              <a:rPr lang="de-CH" dirty="0">
                <a:solidFill>
                  <a:srgbClr val="0070C0"/>
                </a:solidFill>
              </a:rPr>
              <a:t>V</a:t>
            </a:r>
            <a:r>
              <a:rPr lang="de-CH" b="1" dirty="0" smtClean="0">
                <a:solidFill>
                  <a:srgbClr val="0070C0"/>
                </a:solidFill>
              </a:rPr>
              <a:t>orausplanung</a:t>
            </a:r>
            <a:endParaRPr lang="de-CH" b="1" dirty="0">
              <a:solidFill>
                <a:srgbClr val="0070C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7434318" y="4949378"/>
            <a:ext cx="324036" cy="108012"/>
          </a:xfrm>
          <a:prstGeom prst="rect">
            <a:avLst/>
          </a:prstGeom>
        </p:spPr>
        <p:txBody>
          <a:bodyPr/>
          <a:lstStyle/>
          <a:p>
            <a:fld id="{442AD375-037F-43D0-B059-5172DA06796A}" type="slidenum">
              <a:rPr lang="de-CH" smtClean="0"/>
              <a:pPr/>
              <a:t>26</a:t>
            </a:fld>
            <a:endParaRPr lang="de-CH"/>
          </a:p>
        </p:txBody>
      </p:sp>
      <p:sp>
        <p:nvSpPr>
          <p:cNvPr id="3" name="Textfeld 2"/>
          <p:cNvSpPr txBox="1"/>
          <p:nvPr/>
        </p:nvSpPr>
        <p:spPr>
          <a:xfrm>
            <a:off x="539552" y="1347614"/>
            <a:ext cx="5472608" cy="34163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CH" sz="2400" dirty="0" err="1"/>
              <a:t>Planning</a:t>
            </a:r>
            <a:r>
              <a:rPr lang="de-CH" sz="2400" dirty="0"/>
              <a:t>		</a:t>
            </a:r>
          </a:p>
          <a:p>
            <a:r>
              <a:rPr lang="de-CH" sz="2400" dirty="0"/>
              <a:t>	= allgemeine Vorausplanung</a:t>
            </a:r>
          </a:p>
          <a:p>
            <a:r>
              <a:rPr lang="de-CH" sz="2400" dirty="0"/>
              <a:t>Care </a:t>
            </a:r>
            <a:r>
              <a:rPr lang="de-CH" sz="2400" dirty="0" err="1"/>
              <a:t>Planning</a:t>
            </a:r>
            <a:r>
              <a:rPr lang="de-CH" sz="2400" dirty="0"/>
              <a:t>		</a:t>
            </a:r>
          </a:p>
          <a:p>
            <a:r>
              <a:rPr lang="de-CH" sz="2400" dirty="0"/>
              <a:t>	= krankheitsspezifische</a:t>
            </a:r>
          </a:p>
          <a:p>
            <a:r>
              <a:rPr lang="de-CH" sz="2400" dirty="0"/>
              <a:t>	   Vorausplanung</a:t>
            </a:r>
          </a:p>
          <a:p>
            <a:r>
              <a:rPr lang="de-CH" sz="2400" dirty="0" err="1"/>
              <a:t>Advance</a:t>
            </a:r>
            <a:r>
              <a:rPr lang="de-CH" sz="2400" dirty="0"/>
              <a:t> Care </a:t>
            </a:r>
            <a:r>
              <a:rPr lang="de-CH" sz="2400" dirty="0" err="1"/>
              <a:t>Planning</a:t>
            </a:r>
            <a:endParaRPr lang="de-CH" sz="2400" dirty="0"/>
          </a:p>
          <a:p>
            <a:r>
              <a:rPr lang="de-CH" sz="2400" dirty="0"/>
              <a:t>	= gesundheitliche Vorausplanung 	für die Situation der eigenen 	Urteilsunfähigkeit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009" y="1347615"/>
            <a:ext cx="245442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115616" y="4763934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dirty="0" smtClean="0"/>
              <a:t>BAG 2018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725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 dirty="0" smtClean="0">
                <a:solidFill>
                  <a:schemeClr val="bg2">
                    <a:lumMod val="75000"/>
                  </a:schemeClr>
                </a:solidFill>
              </a:rPr>
              <a:t>Ebenen der Vorausplanung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547664" y="987574"/>
            <a:ext cx="62106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135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697" y="1073275"/>
            <a:ext cx="6225646" cy="373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17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uppieren 24"/>
          <p:cNvGrpSpPr>
            <a:grpSpLocks/>
          </p:cNvGrpSpPr>
          <p:nvPr/>
        </p:nvGrpSpPr>
        <p:grpSpPr bwMode="auto">
          <a:xfrm>
            <a:off x="1387078" y="1472805"/>
            <a:ext cx="6613922" cy="2340769"/>
            <a:chOff x="325442" y="1447800"/>
            <a:chExt cx="8818558" cy="3121030"/>
          </a:xfrm>
        </p:grpSpPr>
        <p:sp>
          <p:nvSpPr>
            <p:cNvPr id="36872" name="Line 19"/>
            <p:cNvSpPr>
              <a:spLocks noChangeShapeType="1"/>
            </p:cNvSpPr>
            <p:nvPr/>
          </p:nvSpPr>
          <p:spPr bwMode="auto">
            <a:xfrm>
              <a:off x="7766050" y="3036888"/>
              <a:ext cx="0" cy="10096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350"/>
            </a:p>
          </p:txBody>
        </p:sp>
        <p:sp>
          <p:nvSpPr>
            <p:cNvPr id="36873" name="Line 17"/>
            <p:cNvSpPr>
              <a:spLocks noChangeShapeType="1"/>
            </p:cNvSpPr>
            <p:nvPr/>
          </p:nvSpPr>
          <p:spPr bwMode="auto">
            <a:xfrm>
              <a:off x="1430338" y="3036888"/>
              <a:ext cx="9525" cy="10080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sz="1350"/>
            </a:p>
          </p:txBody>
        </p:sp>
        <p:sp>
          <p:nvSpPr>
            <p:cNvPr id="36874" name="Rectangle 3"/>
            <p:cNvSpPr>
              <a:spLocks noChangeArrowheads="1"/>
            </p:cNvSpPr>
            <p:nvPr/>
          </p:nvSpPr>
          <p:spPr bwMode="auto">
            <a:xfrm>
              <a:off x="1585917" y="2503492"/>
              <a:ext cx="1270000" cy="574675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defTabSz="44926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de-DE" sz="1800">
                  <a:latin typeface="Times New Roman" charset="0"/>
                  <a:cs typeface="Times New Roman" charset="0"/>
                </a:rPr>
                <a:t>1</a:t>
              </a:r>
              <a:endParaRPr lang="en-US" altLang="de-DE" sz="1800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36875" name="Rectangle 4"/>
            <p:cNvSpPr>
              <a:spLocks noChangeArrowheads="1"/>
            </p:cNvSpPr>
            <p:nvPr/>
          </p:nvSpPr>
          <p:spPr bwMode="auto">
            <a:xfrm>
              <a:off x="4124330" y="2503492"/>
              <a:ext cx="1270000" cy="57467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defTabSz="44926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de-DE" sz="1800">
                  <a:latin typeface="Times New Roman" charset="0"/>
                  <a:cs typeface="Times New Roman" charset="0"/>
                </a:rPr>
                <a:t>3</a:t>
              </a:r>
              <a:endParaRPr lang="en-US" altLang="de-DE" sz="1800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36876" name="Rectangle 5"/>
            <p:cNvSpPr>
              <a:spLocks noChangeArrowheads="1"/>
            </p:cNvSpPr>
            <p:nvPr/>
          </p:nvSpPr>
          <p:spPr bwMode="auto">
            <a:xfrm>
              <a:off x="5394330" y="2503492"/>
              <a:ext cx="1270000" cy="574675"/>
            </a:xfrm>
            <a:prstGeom prst="rect">
              <a:avLst/>
            </a:prstGeom>
            <a:solidFill>
              <a:srgbClr val="0066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defTabSz="44926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de-DE" sz="1800">
                  <a:latin typeface="Times New Roman" charset="0"/>
                  <a:cs typeface="Times New Roman" charset="0"/>
                </a:rPr>
                <a:t>4</a:t>
              </a:r>
              <a:endParaRPr lang="en-US" altLang="de-DE" sz="1800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36877" name="Rectangle 6"/>
            <p:cNvSpPr>
              <a:spLocks noChangeArrowheads="1"/>
            </p:cNvSpPr>
            <p:nvPr/>
          </p:nvSpPr>
          <p:spPr bwMode="auto">
            <a:xfrm>
              <a:off x="6607175" y="2503492"/>
              <a:ext cx="1268413" cy="574675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defTabSz="44926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de-DE" sz="1800">
                  <a:latin typeface="Times New Roman" charset="0"/>
                  <a:cs typeface="Times New Roman" charset="0"/>
                </a:rPr>
                <a:t>5</a:t>
              </a:r>
              <a:endParaRPr lang="en-US" altLang="de-DE" sz="1800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36878" name="Rectangle 7"/>
            <p:cNvSpPr>
              <a:spLocks noChangeArrowheads="1"/>
            </p:cNvSpPr>
            <p:nvPr/>
          </p:nvSpPr>
          <p:spPr bwMode="auto">
            <a:xfrm>
              <a:off x="2865442" y="2503492"/>
              <a:ext cx="1268413" cy="576263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defTabSz="44926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de-DE" sz="1800">
                  <a:latin typeface="Times New Roman" charset="0"/>
                  <a:cs typeface="Times New Roman" charset="0"/>
                </a:rPr>
                <a:t>2</a:t>
              </a:r>
              <a:endParaRPr lang="en-US" altLang="de-DE" sz="1800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36879" name="AutoShape 8"/>
            <p:cNvSpPr>
              <a:spLocks noChangeArrowheads="1"/>
            </p:cNvSpPr>
            <p:nvPr/>
          </p:nvSpPr>
          <p:spPr bwMode="auto">
            <a:xfrm rot="-5400000">
              <a:off x="673104" y="2157418"/>
              <a:ext cx="574675" cy="1270000"/>
            </a:xfrm>
            <a:prstGeom prst="triangle">
              <a:avLst>
                <a:gd name="adj" fmla="val 50000"/>
              </a:avLst>
            </a:prstGeom>
            <a:solidFill>
              <a:srgbClr val="CCFF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defTabSz="44926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endParaRPr lang="de-DE" altLang="de-DE" sz="1800">
                <a:solidFill>
                  <a:schemeClr val="bg1"/>
                </a:solidFill>
              </a:endParaRPr>
            </a:p>
          </p:txBody>
        </p:sp>
        <p:sp>
          <p:nvSpPr>
            <p:cNvPr id="36880" name="AutoShape 9"/>
            <p:cNvSpPr>
              <a:spLocks noChangeArrowheads="1"/>
            </p:cNvSpPr>
            <p:nvPr/>
          </p:nvSpPr>
          <p:spPr bwMode="auto">
            <a:xfrm rot="5400000">
              <a:off x="8220868" y="2156624"/>
              <a:ext cx="576263" cy="1270000"/>
            </a:xfrm>
            <a:prstGeom prst="triangle">
              <a:avLst>
                <a:gd name="adj" fmla="val 50000"/>
              </a:avLst>
            </a:prstGeom>
            <a:solidFill>
              <a:srgbClr val="66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defTabSz="44926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endParaRPr lang="de-DE" altLang="de-DE" sz="1800">
                <a:solidFill>
                  <a:schemeClr val="bg1"/>
                </a:solidFill>
              </a:endParaRPr>
            </a:p>
          </p:txBody>
        </p:sp>
        <p:sp>
          <p:nvSpPr>
            <p:cNvPr id="36881" name="Text Box 18"/>
            <p:cNvSpPr txBox="1">
              <a:spLocks noChangeArrowheads="1"/>
            </p:cNvSpPr>
            <p:nvPr/>
          </p:nvSpPr>
          <p:spPr bwMode="auto">
            <a:xfrm>
              <a:off x="656319" y="3274385"/>
              <a:ext cx="1548039" cy="5730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4926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CH" altLang="de-DE" sz="1050">
                  <a:cs typeface="Times New Roman" charset="0"/>
                </a:rPr>
                <a:t>Fortschreitende Krankheit</a:t>
              </a:r>
            </a:p>
          </p:txBody>
        </p:sp>
        <p:sp>
          <p:nvSpPr>
            <p:cNvPr id="36882" name="Text Box 10"/>
            <p:cNvSpPr txBox="1">
              <a:spLocks noChangeArrowheads="1"/>
            </p:cNvSpPr>
            <p:nvPr/>
          </p:nvSpPr>
          <p:spPr bwMode="auto">
            <a:xfrm>
              <a:off x="2465388" y="3328992"/>
              <a:ext cx="1785937" cy="514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4926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CH" altLang="de-DE" sz="1050">
                  <a:cs typeface="Times New Roman" charset="0"/>
                </a:rPr>
                <a:t>Zunehmende Verschlechterung</a:t>
              </a:r>
              <a:endParaRPr lang="de-CH" altLang="de-DE" sz="1800">
                <a:cs typeface="Times New Roman" charset="0"/>
              </a:endParaRPr>
            </a:p>
          </p:txBody>
        </p:sp>
        <p:sp>
          <p:nvSpPr>
            <p:cNvPr id="36883" name="Text Box 11"/>
            <p:cNvSpPr txBox="1">
              <a:spLocks noChangeArrowheads="1"/>
            </p:cNvSpPr>
            <p:nvPr/>
          </p:nvSpPr>
          <p:spPr bwMode="auto">
            <a:xfrm>
              <a:off x="4079355" y="3263905"/>
              <a:ext cx="1428750" cy="565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4926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CH" altLang="de-DE" sz="1050">
                  <a:cs typeface="Times New Roman" charset="0"/>
                </a:rPr>
                <a:t>Letzte Lebenstage</a:t>
              </a:r>
              <a:endParaRPr lang="de-CH" altLang="de-DE" sz="1800">
                <a:cs typeface="Times New Roman" charset="0"/>
              </a:endParaRPr>
            </a:p>
          </p:txBody>
        </p:sp>
        <p:sp>
          <p:nvSpPr>
            <p:cNvPr id="36884" name="Text Box 15"/>
            <p:cNvSpPr txBox="1">
              <a:spLocks noChangeArrowheads="1"/>
            </p:cNvSpPr>
            <p:nvPr/>
          </p:nvSpPr>
          <p:spPr bwMode="auto">
            <a:xfrm>
              <a:off x="7267575" y="4144967"/>
              <a:ext cx="965200" cy="423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4926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de-DE" sz="1050">
                  <a:cs typeface="Times New Roman" charset="0"/>
                </a:rPr>
                <a:t>1 Jahr</a:t>
              </a:r>
              <a:endParaRPr lang="en-GB" altLang="de-DE" sz="1800">
                <a:cs typeface="Times New Roman" charset="0"/>
              </a:endParaRPr>
            </a:p>
          </p:txBody>
        </p:sp>
        <p:sp>
          <p:nvSpPr>
            <p:cNvPr id="36885" name="Text Box 13"/>
            <p:cNvSpPr txBox="1">
              <a:spLocks noChangeArrowheads="1"/>
            </p:cNvSpPr>
            <p:nvPr/>
          </p:nvSpPr>
          <p:spPr bwMode="auto">
            <a:xfrm>
              <a:off x="4283970" y="4143380"/>
              <a:ext cx="965200" cy="4238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4926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de-DE" sz="1050">
                  <a:cs typeface="Times New Roman" charset="0"/>
                </a:rPr>
                <a:t>Tod</a:t>
              </a:r>
              <a:endParaRPr lang="en-GB" altLang="de-DE" sz="1800">
                <a:cs typeface="Times New Roman" charset="0"/>
              </a:endParaRPr>
            </a:p>
          </p:txBody>
        </p:sp>
        <p:sp>
          <p:nvSpPr>
            <p:cNvPr id="36886" name="Text Box 22"/>
            <p:cNvSpPr txBox="1">
              <a:spLocks noChangeArrowheads="1"/>
            </p:cNvSpPr>
            <p:nvPr/>
          </p:nvSpPr>
          <p:spPr bwMode="auto">
            <a:xfrm>
              <a:off x="2200275" y="4143380"/>
              <a:ext cx="1147763" cy="42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4926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de-DE" sz="1050">
                  <a:cs typeface="Times New Roman" charset="0"/>
                </a:rPr>
                <a:t>6 Monate</a:t>
              </a:r>
              <a:endParaRPr lang="en-GB" altLang="de-DE" sz="1800">
                <a:cs typeface="Times New Roman" charset="0"/>
              </a:endParaRPr>
            </a:p>
          </p:txBody>
        </p:sp>
        <p:sp>
          <p:nvSpPr>
            <p:cNvPr id="36887" name="Text Box 16"/>
            <p:cNvSpPr txBox="1">
              <a:spLocks noChangeArrowheads="1"/>
            </p:cNvSpPr>
            <p:nvPr/>
          </p:nvSpPr>
          <p:spPr bwMode="auto">
            <a:xfrm>
              <a:off x="914400" y="4114800"/>
              <a:ext cx="965200" cy="423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4926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de-DE" sz="1050">
                  <a:cs typeface="Times New Roman" charset="0"/>
                </a:rPr>
                <a:t>1 Jahr</a:t>
              </a:r>
              <a:endParaRPr lang="en-GB" altLang="de-DE" sz="1800">
                <a:cs typeface="Times New Roman" charset="0"/>
              </a:endParaRPr>
            </a:p>
          </p:txBody>
        </p:sp>
        <p:sp>
          <p:nvSpPr>
            <p:cNvPr id="36888" name="Oval 23"/>
            <p:cNvSpPr>
              <a:spLocks noChangeArrowheads="1"/>
            </p:cNvSpPr>
            <p:nvPr/>
          </p:nvSpPr>
          <p:spPr bwMode="auto">
            <a:xfrm>
              <a:off x="4067946" y="1447800"/>
              <a:ext cx="1368151" cy="2667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defTabSz="44926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endParaRPr lang="de-DE" altLang="de-DE" sz="1800">
                <a:solidFill>
                  <a:schemeClr val="bg1"/>
                </a:solidFill>
              </a:endParaRPr>
            </a:p>
          </p:txBody>
        </p:sp>
        <p:sp>
          <p:nvSpPr>
            <p:cNvPr id="36889" name="Text Box 12"/>
            <p:cNvSpPr txBox="1">
              <a:spLocks noChangeArrowheads="1"/>
            </p:cNvSpPr>
            <p:nvPr/>
          </p:nvSpPr>
          <p:spPr bwMode="auto">
            <a:xfrm>
              <a:off x="5537200" y="3328992"/>
              <a:ext cx="1779588" cy="565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4926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CH" altLang="de-DE" sz="1050">
                  <a:cs typeface="Times New Roman" charset="0"/>
                </a:rPr>
                <a:t>Erste Tage nach dem Tod</a:t>
              </a:r>
              <a:endParaRPr lang="de-CH" altLang="de-DE" sz="1800">
                <a:cs typeface="Times New Roman" charset="0"/>
              </a:endParaRPr>
            </a:p>
          </p:txBody>
        </p:sp>
        <p:sp>
          <p:nvSpPr>
            <p:cNvPr id="36890" name="Text Box 20"/>
            <p:cNvSpPr txBox="1">
              <a:spLocks noChangeArrowheads="1"/>
            </p:cNvSpPr>
            <p:nvPr/>
          </p:nvSpPr>
          <p:spPr bwMode="auto">
            <a:xfrm>
              <a:off x="7072330" y="3340105"/>
              <a:ext cx="1317606" cy="276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49263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de-DE" sz="1050">
                  <a:cs typeface="Times New Roman" charset="0"/>
                </a:rPr>
                <a:t>Trauer</a:t>
              </a:r>
              <a:endParaRPr lang="en-GB" altLang="de-DE" sz="1800">
                <a:cs typeface="Times New Roman" charset="0"/>
              </a:endParaRPr>
            </a:p>
          </p:txBody>
        </p:sp>
      </p:grpSp>
      <p:sp>
        <p:nvSpPr>
          <p:cNvPr id="3" name="Ellipse 2"/>
          <p:cNvSpPr/>
          <p:nvPr/>
        </p:nvSpPr>
        <p:spPr>
          <a:xfrm>
            <a:off x="1628775" y="1707358"/>
            <a:ext cx="234554" cy="1184672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 sz="1350"/>
          </a:p>
        </p:txBody>
      </p:sp>
      <p:sp>
        <p:nvSpPr>
          <p:cNvPr id="25" name="Ellipse 24"/>
          <p:cNvSpPr/>
          <p:nvPr/>
        </p:nvSpPr>
        <p:spPr>
          <a:xfrm>
            <a:off x="2465787" y="1707358"/>
            <a:ext cx="234553" cy="1184672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 sz="1350"/>
          </a:p>
        </p:txBody>
      </p:sp>
      <p:sp>
        <p:nvSpPr>
          <p:cNvPr id="26" name="Ellipse 25"/>
          <p:cNvSpPr/>
          <p:nvPr/>
        </p:nvSpPr>
        <p:spPr>
          <a:xfrm>
            <a:off x="3383756" y="1707358"/>
            <a:ext cx="234554" cy="1184672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 sz="1350"/>
          </a:p>
        </p:txBody>
      </p:sp>
      <p:sp>
        <p:nvSpPr>
          <p:cNvPr id="36870" name="Textfeld 3"/>
          <p:cNvSpPr txBox="1">
            <a:spLocks noChangeArrowheads="1"/>
          </p:cNvSpPr>
          <p:nvPr/>
        </p:nvSpPr>
        <p:spPr bwMode="auto">
          <a:xfrm>
            <a:off x="2357437" y="4030267"/>
            <a:ext cx="4644629" cy="41549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2100" b="1" dirty="0"/>
              <a:t>Proaktiv</a:t>
            </a:r>
            <a:r>
              <a:rPr lang="de-CH" altLang="de-DE" sz="2100" dirty="0"/>
              <a:t> </a:t>
            </a:r>
            <a:r>
              <a:rPr lang="de-CH" altLang="de-DE" sz="2100" dirty="0" smtClean="0"/>
              <a:t>statt </a:t>
            </a:r>
            <a:r>
              <a:rPr lang="de-CH" altLang="de-DE" sz="2100" dirty="0"/>
              <a:t>reaktiv</a:t>
            </a:r>
          </a:p>
        </p:txBody>
      </p:sp>
      <p:sp>
        <p:nvSpPr>
          <p:cNvPr id="36871" name="Titel 1"/>
          <p:cNvSpPr txBox="1">
            <a:spLocks/>
          </p:cNvSpPr>
          <p:nvPr/>
        </p:nvSpPr>
        <p:spPr bwMode="auto">
          <a:xfrm>
            <a:off x="1464469" y="465536"/>
            <a:ext cx="6215063" cy="58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2100">
                <a:solidFill>
                  <a:srgbClr val="0070C0"/>
                </a:solidFill>
              </a:rPr>
              <a:t>Vorausplanung als systematischer Prozess</a:t>
            </a:r>
          </a:p>
        </p:txBody>
      </p:sp>
    </p:spTree>
    <p:extLst>
      <p:ext uri="{BB962C8B-B14F-4D97-AF65-F5344CB8AC3E}">
        <p14:creationId xmlns:p14="http://schemas.microsoft.com/office/powerpoint/2010/main" val="338539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 smtClean="0">
                <a:solidFill>
                  <a:srgbClr val="0070C0"/>
                </a:solidFill>
              </a:rPr>
              <a:t>Attraktivität – für wen?</a:t>
            </a:r>
            <a:endParaRPr lang="de-CH" b="1" dirty="0">
              <a:solidFill>
                <a:srgbClr val="0070C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57175" indent="-257175">
              <a:buFontTx/>
              <a:buChar char="-"/>
            </a:pPr>
            <a:r>
              <a:rPr lang="de-CH" sz="2100" dirty="0"/>
              <a:t>Für Patienten</a:t>
            </a:r>
          </a:p>
          <a:p>
            <a:pPr marL="257175" indent="-257175">
              <a:buFontTx/>
              <a:buChar char="-"/>
            </a:pPr>
            <a:r>
              <a:rPr lang="de-CH" sz="2100" dirty="0"/>
              <a:t>Für Angehörige</a:t>
            </a:r>
          </a:p>
          <a:p>
            <a:pPr marL="257175" indent="-257175">
              <a:buFontTx/>
              <a:buChar char="-"/>
            </a:pPr>
            <a:r>
              <a:rPr lang="de-CH" sz="2100" dirty="0"/>
              <a:t>Für Fachpersonen</a:t>
            </a:r>
          </a:p>
          <a:p>
            <a:pPr marL="257175" indent="-257175">
              <a:buFontTx/>
              <a:buChar char="-"/>
            </a:pPr>
            <a:r>
              <a:rPr lang="de-CH" sz="2100" dirty="0"/>
              <a:t>Für </a:t>
            </a:r>
            <a:r>
              <a:rPr lang="de-CH" sz="2100" dirty="0" err="1"/>
              <a:t>Policymakers</a:t>
            </a:r>
            <a:endParaRPr lang="de-CH" sz="2100" dirty="0"/>
          </a:p>
          <a:p>
            <a:pPr marL="257175" indent="-257175">
              <a:buFontTx/>
              <a:buChar char="-"/>
            </a:pPr>
            <a:endParaRPr lang="de-CH" sz="2100" dirty="0"/>
          </a:p>
          <a:p>
            <a:pPr marL="257175" indent="-257175">
              <a:buFontTx/>
              <a:buChar char="-"/>
            </a:pPr>
            <a:endParaRPr lang="de-CH" sz="2100" dirty="0"/>
          </a:p>
          <a:p>
            <a:endParaRPr lang="de-CH" sz="21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7434318" y="4949378"/>
            <a:ext cx="324036" cy="108012"/>
          </a:xfrm>
          <a:prstGeom prst="rect">
            <a:avLst/>
          </a:prstGeom>
        </p:spPr>
        <p:txBody>
          <a:bodyPr/>
          <a:lstStyle/>
          <a:p>
            <a:fld id="{442AD375-037F-43D0-B059-5172DA06796A}" type="slidenum">
              <a:rPr lang="de-CH" smtClean="0"/>
              <a:pPr/>
              <a:t>29</a:t>
            </a:fld>
            <a:endParaRPr lang="de-CH"/>
          </a:p>
        </p:txBody>
      </p:sp>
      <p:sp>
        <p:nvSpPr>
          <p:cNvPr id="6" name="Textfeld 5"/>
          <p:cNvSpPr txBox="1"/>
          <p:nvPr/>
        </p:nvSpPr>
        <p:spPr>
          <a:xfrm>
            <a:off x="4139952" y="1167594"/>
            <a:ext cx="3726414" cy="286232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CH" dirty="0"/>
              <a:t>Mehr Sicherheit</a:t>
            </a:r>
          </a:p>
          <a:p>
            <a:r>
              <a:rPr lang="de-CH" dirty="0"/>
              <a:t>Klare Struktur</a:t>
            </a:r>
          </a:p>
          <a:p>
            <a:r>
              <a:rPr lang="de-CH" dirty="0"/>
              <a:t>Klare Verantwortlichkeiten</a:t>
            </a:r>
          </a:p>
          <a:p>
            <a:r>
              <a:rPr lang="de-CH" dirty="0"/>
              <a:t>Klare Dokumentation</a:t>
            </a:r>
          </a:p>
          <a:p>
            <a:r>
              <a:rPr lang="de-CH" dirty="0"/>
              <a:t>Klare Evaluation</a:t>
            </a:r>
          </a:p>
          <a:p>
            <a:endParaRPr lang="de-CH" dirty="0"/>
          </a:p>
          <a:p>
            <a:r>
              <a:rPr lang="de-CH" dirty="0"/>
              <a:t>Ein Permanenter Prozess</a:t>
            </a:r>
          </a:p>
          <a:p>
            <a:r>
              <a:rPr lang="de-CH" dirty="0"/>
              <a:t>Möglichst früh</a:t>
            </a:r>
          </a:p>
          <a:p>
            <a:r>
              <a:rPr lang="de-CH" dirty="0"/>
              <a:t>Wiederholte Aktualisierung</a:t>
            </a:r>
          </a:p>
          <a:p>
            <a:r>
              <a:rPr lang="de-CH" dirty="0"/>
              <a:t>Über Institutionsgrenzen hinweg</a:t>
            </a:r>
          </a:p>
        </p:txBody>
      </p:sp>
    </p:spTree>
    <p:extLst>
      <p:ext uri="{BB962C8B-B14F-4D97-AF65-F5344CB8AC3E}">
        <p14:creationId xmlns:p14="http://schemas.microsoft.com/office/powerpoint/2010/main" val="255052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These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Eine Gesellschaft, die sich mit der eigenen Endlichkeit proaktiv auseinandersetzt, ist eine reife und sinnstiftende Gesellschaft.</a:t>
            </a:r>
          </a:p>
          <a:p>
            <a:endParaRPr lang="de-CH" dirty="0"/>
          </a:p>
          <a:p>
            <a:endParaRPr lang="de-CH" dirty="0" smtClean="0"/>
          </a:p>
          <a:p>
            <a:r>
              <a:rPr lang="de-CH" dirty="0" smtClean="0"/>
              <a:t>Stell’ Dir vor, Du stehst im Stau oder </a:t>
            </a:r>
            <a:r>
              <a:rPr lang="de-CH" dirty="0" err="1" smtClean="0"/>
              <a:t>sitzst</a:t>
            </a:r>
            <a:r>
              <a:rPr lang="de-CH" dirty="0" smtClean="0"/>
              <a:t> in einer Sitzung, und reflektierst Deine eigene Endlichkeit……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>
                <a:solidFill>
                  <a:prstClr val="black"/>
                </a:solidFill>
                <a:latin typeface="Arial"/>
              </a:rPr>
              <a:pPr/>
              <a:t>3</a:t>
            </a:fld>
            <a:endParaRPr lang="de-CH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2045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>
          <a:xfrm>
            <a:off x="1439652" y="465516"/>
            <a:ext cx="6480720" cy="587728"/>
          </a:xfrm>
        </p:spPr>
        <p:txBody>
          <a:bodyPr>
            <a:noAutofit/>
          </a:bodyPr>
          <a:lstStyle/>
          <a:p>
            <a:r>
              <a:rPr lang="de-CH" altLang="de-DE" sz="1800" b="1" dirty="0">
                <a:solidFill>
                  <a:srgbClr val="0070C0"/>
                </a:solidFill>
              </a:rPr>
              <a:t>Die Bereitschaft: Wie gerne planen wir voraus?</a:t>
            </a:r>
          </a:p>
        </p:txBody>
      </p:sp>
      <p:sp>
        <p:nvSpPr>
          <p:cNvPr id="28675" name="Inhaltsplatzhalter 2"/>
          <p:cNvSpPr>
            <a:spLocks noGrp="1"/>
          </p:cNvSpPr>
          <p:nvPr>
            <p:ph idx="1"/>
          </p:nvPr>
        </p:nvSpPr>
        <p:spPr>
          <a:xfrm>
            <a:off x="1428750" y="1127524"/>
            <a:ext cx="6286500" cy="3334940"/>
          </a:xfrm>
        </p:spPr>
        <p:txBody>
          <a:bodyPr>
            <a:normAutofit lnSpcReduction="10000"/>
          </a:bodyPr>
          <a:lstStyle/>
          <a:p>
            <a:r>
              <a:rPr lang="de-CH" altLang="de-DE" dirty="0" smtClean="0"/>
              <a:t>Geburt</a:t>
            </a:r>
          </a:p>
          <a:p>
            <a:r>
              <a:rPr lang="de-CH" altLang="de-DE" dirty="0" smtClean="0"/>
              <a:t>Hochzeit</a:t>
            </a:r>
          </a:p>
          <a:p>
            <a:r>
              <a:rPr lang="de-CH" altLang="de-DE" dirty="0" smtClean="0"/>
              <a:t>Ferien</a:t>
            </a:r>
          </a:p>
          <a:p>
            <a:r>
              <a:rPr lang="de-CH" altLang="de-DE" dirty="0" smtClean="0"/>
              <a:t>Wochenende</a:t>
            </a:r>
          </a:p>
          <a:p>
            <a:endParaRPr lang="de-CH" altLang="de-DE" dirty="0" smtClean="0"/>
          </a:p>
          <a:p>
            <a:r>
              <a:rPr lang="de-CH" altLang="de-DE" dirty="0" smtClean="0"/>
              <a:t>Einkauf</a:t>
            </a:r>
          </a:p>
          <a:p>
            <a:r>
              <a:rPr lang="de-CH" altLang="de-DE" dirty="0" smtClean="0"/>
              <a:t>Versicherungen</a:t>
            </a:r>
          </a:p>
          <a:p>
            <a:r>
              <a:rPr lang="de-CH" altLang="de-DE" dirty="0" smtClean="0"/>
              <a:t>Steuern</a:t>
            </a:r>
          </a:p>
          <a:p>
            <a:r>
              <a:rPr lang="de-CH" altLang="de-DE" dirty="0" smtClean="0"/>
              <a:t>Arztbesuch</a:t>
            </a:r>
          </a:p>
          <a:p>
            <a:r>
              <a:rPr lang="de-CH" altLang="de-DE" dirty="0" smtClean="0"/>
              <a:t>Testament</a:t>
            </a:r>
          </a:p>
          <a:p>
            <a:r>
              <a:rPr lang="de-CH" altLang="de-DE" dirty="0" smtClean="0"/>
              <a:t>Lebensende</a:t>
            </a:r>
          </a:p>
        </p:txBody>
      </p:sp>
      <p:cxnSp>
        <p:nvCxnSpPr>
          <p:cNvPr id="28676" name="Gerade Verbindung mit Pfeil 4"/>
          <p:cNvCxnSpPr>
            <a:cxnSpLocks noChangeShapeType="1"/>
            <a:stCxn id="28675" idx="2"/>
            <a:endCxn id="28675" idx="0"/>
          </p:cNvCxnSpPr>
          <p:nvPr/>
        </p:nvCxnSpPr>
        <p:spPr bwMode="auto">
          <a:xfrm flipV="1">
            <a:off x="4572000" y="1127524"/>
            <a:ext cx="0" cy="333494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77" name="Textfeld 5"/>
          <p:cNvSpPr txBox="1">
            <a:spLocks noChangeArrowheads="1"/>
          </p:cNvSpPr>
          <p:nvPr/>
        </p:nvSpPr>
        <p:spPr bwMode="auto">
          <a:xfrm>
            <a:off x="5057775" y="1127523"/>
            <a:ext cx="24300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800">
                <a:solidFill>
                  <a:srgbClr val="00B050"/>
                </a:solidFill>
                <a:cs typeface="Arial" charset="0"/>
              </a:rPr>
              <a:t>Sehr gerne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800">
                <a:solidFill>
                  <a:srgbClr val="00B050"/>
                </a:solidFill>
                <a:cs typeface="Arial" charset="0"/>
              </a:rPr>
              <a:t>begeisternd</a:t>
            </a:r>
          </a:p>
        </p:txBody>
      </p:sp>
      <p:sp>
        <p:nvSpPr>
          <p:cNvPr id="28678" name="Textfeld 6"/>
          <p:cNvSpPr txBox="1">
            <a:spLocks noChangeArrowheads="1"/>
          </p:cNvSpPr>
          <p:nvPr/>
        </p:nvSpPr>
        <p:spPr bwMode="auto">
          <a:xfrm>
            <a:off x="5057777" y="3759995"/>
            <a:ext cx="28086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800" dirty="0">
                <a:solidFill>
                  <a:srgbClr val="C00000"/>
                </a:solidFill>
                <a:cs typeface="Arial" charset="0"/>
              </a:rPr>
              <a:t>eher ungern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800" dirty="0">
                <a:solidFill>
                  <a:srgbClr val="C00000"/>
                </a:solidFill>
                <a:cs typeface="Arial" charset="0"/>
              </a:rPr>
              <a:t>Kaum Motivation</a:t>
            </a:r>
          </a:p>
        </p:txBody>
      </p:sp>
      <p:sp>
        <p:nvSpPr>
          <p:cNvPr id="2" name="Textfeld 1"/>
          <p:cNvSpPr txBox="1"/>
          <p:nvPr/>
        </p:nvSpPr>
        <p:spPr>
          <a:xfrm rot="20587053">
            <a:off x="2886632" y="2625873"/>
            <a:ext cx="432048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CH" dirty="0"/>
              <a:t>Nicht jeder kann und will vorausplanen!</a:t>
            </a:r>
          </a:p>
        </p:txBody>
      </p:sp>
    </p:spTree>
    <p:extLst>
      <p:ext uri="{BB962C8B-B14F-4D97-AF65-F5344CB8AC3E}">
        <p14:creationId xmlns:p14="http://schemas.microsoft.com/office/powerpoint/2010/main" val="346926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313204"/>
            <a:ext cx="8285832" cy="587728"/>
          </a:xfrm>
        </p:spPr>
        <p:txBody>
          <a:bodyPr/>
          <a:lstStyle/>
          <a:p>
            <a:r>
              <a:rPr lang="de-CH" dirty="0" smtClean="0"/>
              <a:t>Das WIE der Vorausplanung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28750" y="857250"/>
            <a:ext cx="6437616" cy="3829050"/>
          </a:xfrm>
        </p:spPr>
        <p:txBody>
          <a:bodyPr/>
          <a:lstStyle/>
          <a:p>
            <a:r>
              <a:rPr lang="de-CH" b="1" dirty="0" smtClean="0">
                <a:sym typeface="Wingdings" panose="05000000000000000000" pitchFamily="2" charset="2"/>
              </a:rPr>
              <a:t>nach SENS</a:t>
            </a:r>
            <a:endParaRPr lang="de-CH" b="1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827584" y="1653649"/>
            <a:ext cx="4230191" cy="212365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CH" dirty="0"/>
              <a:t>S </a:t>
            </a:r>
            <a:r>
              <a:rPr lang="de-CH" b="0" dirty="0" err="1"/>
              <a:t>ymptombehandlung</a:t>
            </a:r>
            <a:endParaRPr lang="de-CH" b="0" dirty="0"/>
          </a:p>
          <a:p>
            <a:pPr eaLnBrk="1" hangingPunct="1">
              <a:spcBef>
                <a:spcPct val="50000"/>
              </a:spcBef>
            </a:pPr>
            <a:r>
              <a:rPr lang="de-CH" dirty="0"/>
              <a:t>E </a:t>
            </a:r>
            <a:r>
              <a:rPr lang="de-CH" b="0" dirty="0" err="1"/>
              <a:t>ntscheidungsfindung</a:t>
            </a:r>
            <a:endParaRPr lang="de-CH" b="0" dirty="0"/>
          </a:p>
          <a:p>
            <a:pPr eaLnBrk="1" hangingPunct="1">
              <a:spcBef>
                <a:spcPct val="50000"/>
              </a:spcBef>
            </a:pPr>
            <a:r>
              <a:rPr lang="de-CH" dirty="0"/>
              <a:t>N </a:t>
            </a:r>
            <a:r>
              <a:rPr lang="de-CH" b="0" dirty="0" err="1"/>
              <a:t>etzwerk</a:t>
            </a:r>
            <a:r>
              <a:rPr lang="de-CH" b="0" dirty="0"/>
              <a:t>- Organisation</a:t>
            </a:r>
          </a:p>
          <a:p>
            <a:pPr eaLnBrk="1" hangingPunct="1">
              <a:spcBef>
                <a:spcPct val="50000"/>
              </a:spcBef>
            </a:pPr>
            <a:r>
              <a:rPr lang="de-CH" dirty="0"/>
              <a:t>S </a:t>
            </a:r>
            <a:r>
              <a:rPr lang="de-CH" b="0" dirty="0" err="1"/>
              <a:t>upport</a:t>
            </a:r>
            <a:r>
              <a:rPr lang="de-CH" b="0" dirty="0"/>
              <a:t> der Angehörigen.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1653648"/>
            <a:ext cx="2808591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3221850" y="4569972"/>
            <a:ext cx="46445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1500" dirty="0" smtClean="0"/>
              <a:t>Eychmüller, Fliedner 2012, 2019, </a:t>
            </a:r>
            <a:r>
              <a:rPr lang="de-CH" sz="1500" dirty="0"/>
              <a:t>BAG 2010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827584" y="4096112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i="1" dirty="0" smtClean="0">
                <a:hlinkClick r:id="rId3"/>
              </a:rPr>
              <a:t>www.sens-plan.com</a:t>
            </a:r>
            <a:endParaRPr lang="de-CH" sz="2000" b="1" i="1" dirty="0" smtClean="0"/>
          </a:p>
          <a:p>
            <a:endParaRPr lang="de-CH" sz="2000" b="1" i="1" dirty="0"/>
          </a:p>
        </p:txBody>
      </p:sp>
    </p:spTree>
    <p:extLst>
      <p:ext uri="{BB962C8B-B14F-4D97-AF65-F5344CB8AC3E}">
        <p14:creationId xmlns:p14="http://schemas.microsoft.com/office/powerpoint/2010/main" val="110116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Bild 1" descr="net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597" y="1545431"/>
            <a:ext cx="1657350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Bild 2" descr="2692006_1484_fragezeiche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597" y="3205162"/>
            <a:ext cx="1675209" cy="16347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100" dirty="0"/>
              <a:t>Vorausplanung</a:t>
            </a:r>
          </a:p>
        </p:txBody>
      </p:sp>
      <p:sp>
        <p:nvSpPr>
          <p:cNvPr id="30725" name="Inhaltsplatzhalter 2"/>
          <p:cNvSpPr>
            <a:spLocks noGrp="1"/>
          </p:cNvSpPr>
          <p:nvPr>
            <p:ph idx="1"/>
          </p:nvPr>
        </p:nvSpPr>
        <p:spPr>
          <a:xfrm>
            <a:off x="429084" y="1119188"/>
            <a:ext cx="6033629" cy="3829050"/>
          </a:xfrm>
        </p:spPr>
        <p:txBody>
          <a:bodyPr>
            <a:normAutofit/>
          </a:bodyPr>
          <a:lstStyle/>
          <a:p>
            <a:r>
              <a:rPr lang="de-CH" sz="2400" b="1" dirty="0"/>
              <a:t>N </a:t>
            </a:r>
            <a:r>
              <a:rPr lang="de-CH" sz="2100" dirty="0" err="1"/>
              <a:t>etzwerk</a:t>
            </a:r>
            <a:r>
              <a:rPr lang="de-CH" sz="2100" dirty="0"/>
              <a:t> (Bsp.)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smtClean="0"/>
              <a:t>Wo möchte ich am liebsten sein/ bleiben? Wie sind die örtlichen Verhältnisse (bspw. Treppen - Lift, Zugang zu Bad/ WC, wo ist der Hauptaufenthaltsraum, etc.)?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smtClean="0"/>
              <a:t>Von wem kann ich Unterstützung erwarten, erbitten? Das private Helfernetz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smtClean="0"/>
              <a:t>Auch: „Rettungskette“ für Notfall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smtClean="0"/>
              <a:t>Vorausplanung weitere Varianten der Betreuung (bspw. Pflegeinstitution) ?</a:t>
            </a:r>
          </a:p>
        </p:txBody>
      </p:sp>
    </p:spTree>
    <p:extLst>
      <p:ext uri="{BB962C8B-B14F-4D97-AF65-F5344CB8AC3E}">
        <p14:creationId xmlns:p14="http://schemas.microsoft.com/office/powerpoint/2010/main" val="253014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/>
          <p:cNvSpPr>
            <a:spLocks noGrp="1"/>
          </p:cNvSpPr>
          <p:nvPr>
            <p:ph type="title"/>
          </p:nvPr>
        </p:nvSpPr>
        <p:spPr>
          <a:xfrm>
            <a:off x="429084" y="327838"/>
            <a:ext cx="8285832" cy="587728"/>
          </a:xfrm>
        </p:spPr>
        <p:txBody>
          <a:bodyPr/>
          <a:lstStyle/>
          <a:p>
            <a:r>
              <a:rPr lang="de-CH" dirty="0" smtClean="0"/>
              <a:t>Gemeinsamer Plan: das Arbeitspapier</a:t>
            </a:r>
          </a:p>
        </p:txBody>
      </p:sp>
      <p:sp>
        <p:nvSpPr>
          <p:cNvPr id="3277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smtClean="0"/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291" y="844154"/>
            <a:ext cx="6778228" cy="407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62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Bsp. Frau G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CH" b="1" dirty="0" smtClean="0"/>
              <a:t>S </a:t>
            </a:r>
            <a:r>
              <a:rPr lang="de-CH" b="1" dirty="0" err="1" smtClean="0"/>
              <a:t>ymptome</a:t>
            </a:r>
            <a:r>
              <a:rPr lang="de-CH" dirty="0" smtClean="0"/>
              <a:t>: Sorge vor Schmerzen bei Belastung; Unsicherheit beim Gehen; Kraft-/ Energieverlust</a:t>
            </a:r>
          </a:p>
          <a:p>
            <a:endParaRPr lang="de-CH" dirty="0"/>
          </a:p>
          <a:p>
            <a:r>
              <a:rPr lang="de-CH" b="1" dirty="0" smtClean="0"/>
              <a:t>E </a:t>
            </a:r>
            <a:r>
              <a:rPr lang="de-CH" b="1" dirty="0" err="1" smtClean="0"/>
              <a:t>ntscheidungsfindung</a:t>
            </a:r>
            <a:r>
              <a:rPr lang="de-CH" dirty="0" smtClean="0"/>
              <a:t>: keine Reanimation, Intensivstation ja, wenn Tumor gut kontrolliert; Reise, ggf. Wohnungswechsel; Interesse an Philosophie, Spiritualität</a:t>
            </a:r>
          </a:p>
          <a:p>
            <a:endParaRPr lang="de-CH" dirty="0"/>
          </a:p>
          <a:p>
            <a:r>
              <a:rPr lang="de-CH" b="1" dirty="0" smtClean="0"/>
              <a:t>N </a:t>
            </a:r>
            <a:r>
              <a:rPr lang="de-CH" b="1" dirty="0" err="1" smtClean="0"/>
              <a:t>etzwerk</a:t>
            </a:r>
            <a:r>
              <a:rPr lang="de-CH" dirty="0" smtClean="0"/>
              <a:t>: 40 Stufen bis zur Wohnung…..Partner berufstätig, Freundeskreis muss aktiviert werden</a:t>
            </a:r>
          </a:p>
          <a:p>
            <a:endParaRPr lang="de-CH" dirty="0"/>
          </a:p>
          <a:p>
            <a:r>
              <a:rPr lang="de-CH" b="1" dirty="0" smtClean="0"/>
              <a:t>S </a:t>
            </a:r>
            <a:r>
              <a:rPr lang="de-CH" b="1" dirty="0" err="1" smtClean="0"/>
              <a:t>upport</a:t>
            </a:r>
            <a:r>
              <a:rPr lang="de-CH" b="1" dirty="0" smtClean="0"/>
              <a:t> der Angehörigen</a:t>
            </a:r>
            <a:r>
              <a:rPr lang="de-CH" dirty="0" smtClean="0"/>
              <a:t>: möchte nicht zur Last fallen; Partner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905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>
          <a:xfrm>
            <a:off x="251520" y="557808"/>
            <a:ext cx="8892480" cy="285750"/>
          </a:xfrm>
        </p:spPr>
        <p:txBody>
          <a:bodyPr/>
          <a:lstStyle/>
          <a:p>
            <a:r>
              <a:rPr lang="fr-FR" altLang="de-DE" dirty="0" err="1" smtClean="0"/>
              <a:t>Das</a:t>
            </a:r>
            <a:r>
              <a:rPr lang="fr-FR" altLang="de-DE" dirty="0" smtClean="0"/>
              <a:t> </a:t>
            </a:r>
            <a:r>
              <a:rPr lang="fr-FR" altLang="de-DE" dirty="0" err="1" smtClean="0"/>
              <a:t>Miteinander</a:t>
            </a:r>
            <a:r>
              <a:rPr lang="fr-FR" altLang="de-DE" dirty="0" smtClean="0"/>
              <a:t> von </a:t>
            </a:r>
            <a:r>
              <a:rPr lang="fr-FR" altLang="de-DE" dirty="0" err="1" smtClean="0"/>
              <a:t>persönlicher</a:t>
            </a:r>
            <a:r>
              <a:rPr lang="fr-FR" altLang="de-DE" dirty="0" smtClean="0"/>
              <a:t> &amp; </a:t>
            </a:r>
            <a:r>
              <a:rPr lang="fr-FR" altLang="de-DE" dirty="0" err="1" smtClean="0"/>
              <a:t>medizinischer</a:t>
            </a:r>
            <a:r>
              <a:rPr lang="fr-FR" altLang="de-DE" dirty="0" smtClean="0"/>
              <a:t> </a:t>
            </a:r>
            <a:r>
              <a:rPr lang="fr-FR" altLang="de-DE" dirty="0" err="1" smtClean="0"/>
              <a:t>Planung</a:t>
            </a:r>
            <a:endParaRPr lang="fr-FR" altLang="de-DE" dirty="0"/>
          </a:p>
        </p:txBody>
      </p:sp>
      <p:sp>
        <p:nvSpPr>
          <p:cNvPr id="16389" name="Pfeil nach rechts 8"/>
          <p:cNvSpPr>
            <a:spLocks noChangeArrowheads="1"/>
          </p:cNvSpPr>
          <p:nvPr/>
        </p:nvSpPr>
        <p:spPr bwMode="auto">
          <a:xfrm>
            <a:off x="2897983" y="2511976"/>
            <a:ext cx="3888581" cy="1834158"/>
          </a:xfrm>
          <a:prstGeom prst="rightArrow">
            <a:avLst>
              <a:gd name="adj1" fmla="val 50000"/>
              <a:gd name="adj2" fmla="val 50002"/>
            </a:avLst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800" dirty="0" smtClean="0">
                <a:solidFill>
                  <a:schemeClr val="bg1"/>
                </a:solidFill>
              </a:rPr>
              <a:t>Diagnosespezifische Massnahmen</a:t>
            </a:r>
            <a:endParaRPr lang="de-CH" altLang="de-DE" sz="1800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800" dirty="0" smtClean="0">
                <a:solidFill>
                  <a:schemeClr val="bg1"/>
                </a:solidFill>
              </a:rPr>
              <a:t> </a:t>
            </a:r>
            <a:r>
              <a:rPr lang="de-CH" altLang="de-DE" sz="1800" dirty="0">
                <a:solidFill>
                  <a:schemeClr val="bg1"/>
                </a:solidFill>
              </a:rPr>
              <a:t>«</a:t>
            </a:r>
            <a:r>
              <a:rPr lang="de-CH" altLang="de-DE" sz="1800" dirty="0" err="1">
                <a:solidFill>
                  <a:schemeClr val="bg1"/>
                </a:solidFill>
              </a:rPr>
              <a:t>disease</a:t>
            </a:r>
            <a:r>
              <a:rPr lang="de-CH" altLang="de-DE" sz="1800" dirty="0">
                <a:solidFill>
                  <a:schemeClr val="bg1"/>
                </a:solidFill>
              </a:rPr>
              <a:t> </a:t>
            </a:r>
            <a:r>
              <a:rPr lang="de-CH" altLang="de-DE" sz="1800" dirty="0" err="1">
                <a:solidFill>
                  <a:schemeClr val="bg1"/>
                </a:solidFill>
              </a:rPr>
              <a:t>modifying</a:t>
            </a:r>
            <a:r>
              <a:rPr lang="de-CH" altLang="de-DE" sz="1800" dirty="0">
                <a:solidFill>
                  <a:schemeClr val="bg1"/>
                </a:solidFill>
              </a:rPr>
              <a:t> </a:t>
            </a:r>
            <a:r>
              <a:rPr lang="de-CH" altLang="de-DE" sz="1800" dirty="0" err="1">
                <a:solidFill>
                  <a:schemeClr val="bg1"/>
                </a:solidFill>
              </a:rPr>
              <a:t>treatment</a:t>
            </a:r>
            <a:r>
              <a:rPr lang="de-CH" altLang="de-DE" sz="1800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6390" name="Pfeil nach rechts 9"/>
          <p:cNvSpPr>
            <a:spLocks noChangeArrowheads="1"/>
          </p:cNvSpPr>
          <p:nvPr/>
        </p:nvSpPr>
        <p:spPr bwMode="auto">
          <a:xfrm>
            <a:off x="2897983" y="1009651"/>
            <a:ext cx="3888581" cy="1834158"/>
          </a:xfrm>
          <a:prstGeom prst="rightArrow">
            <a:avLst>
              <a:gd name="adj1" fmla="val 50000"/>
              <a:gd name="adj2" fmla="val 50002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de-DE" sz="1800" dirty="0" err="1" smtClean="0"/>
              <a:t>Problem</a:t>
            </a:r>
            <a:r>
              <a:rPr lang="fr-FR" altLang="de-DE" sz="1800" dirty="0" smtClean="0"/>
              <a:t>-</a:t>
            </a:r>
            <a:r>
              <a:rPr lang="fr-FR" altLang="de-DE" sz="1800" dirty="0"/>
              <a:t>/ </a:t>
            </a:r>
            <a:r>
              <a:rPr lang="fr-FR" altLang="de-DE" sz="1800" dirty="0" err="1" smtClean="0"/>
              <a:t>Patienten</a:t>
            </a:r>
            <a:r>
              <a:rPr lang="fr-FR" altLang="de-DE" sz="1800" dirty="0" smtClean="0"/>
              <a:t>-</a:t>
            </a:r>
            <a:endParaRPr lang="fr-FR" altLang="de-DE" sz="1800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de-DE" sz="1800" dirty="0" err="1" smtClean="0"/>
              <a:t>Spezifische</a:t>
            </a:r>
            <a:r>
              <a:rPr lang="fr-FR" altLang="de-DE" sz="1800" dirty="0" smtClean="0"/>
              <a:t> </a:t>
            </a:r>
            <a:r>
              <a:rPr lang="fr-FR" altLang="de-DE" sz="1800" dirty="0" err="1" smtClean="0"/>
              <a:t>Massnahmen</a:t>
            </a:r>
            <a:endParaRPr lang="fr-FR" altLang="de-DE" sz="1800" dirty="0" smtClean="0"/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de-DE" sz="1800" dirty="0" smtClean="0"/>
              <a:t>« Care plan »</a:t>
            </a:r>
            <a:endParaRPr lang="de-CH" altLang="de-DE" sz="1800" dirty="0"/>
          </a:p>
        </p:txBody>
      </p:sp>
      <p:sp>
        <p:nvSpPr>
          <p:cNvPr id="16392" name="Textfeld 2"/>
          <p:cNvSpPr txBox="1">
            <a:spLocks noChangeArrowheads="1"/>
          </p:cNvSpPr>
          <p:nvPr/>
        </p:nvSpPr>
        <p:spPr bwMode="auto">
          <a:xfrm>
            <a:off x="6840143" y="1340644"/>
            <a:ext cx="21669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800" dirty="0"/>
              <a:t>SENS</a:t>
            </a:r>
          </a:p>
        </p:txBody>
      </p:sp>
      <p:sp>
        <p:nvSpPr>
          <p:cNvPr id="9" name="Textfeld 1"/>
          <p:cNvSpPr txBox="1">
            <a:spLocks noChangeArrowheads="1"/>
          </p:cNvSpPr>
          <p:nvPr/>
        </p:nvSpPr>
        <p:spPr bwMode="auto">
          <a:xfrm>
            <a:off x="2699792" y="4033976"/>
            <a:ext cx="5328592" cy="55399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de-DE" sz="1500" i="1" dirty="0" err="1" smtClean="0"/>
              <a:t>Ein</a:t>
            </a:r>
            <a:r>
              <a:rPr lang="fr-FR" altLang="de-DE" sz="1500" i="1" dirty="0" smtClean="0"/>
              <a:t> </a:t>
            </a:r>
            <a:r>
              <a:rPr lang="fr-FR" altLang="de-DE" sz="1500" i="1" dirty="0" err="1" smtClean="0"/>
              <a:t>Konzept</a:t>
            </a:r>
            <a:r>
              <a:rPr lang="fr-FR" altLang="de-DE" sz="1500" i="1" dirty="0" smtClean="0"/>
              <a:t> des </a:t>
            </a:r>
            <a:r>
              <a:rPr lang="fr-FR" altLang="de-DE" sz="1500" i="1" dirty="0" err="1" smtClean="0"/>
              <a:t>parallelen</a:t>
            </a:r>
            <a:r>
              <a:rPr lang="fr-FR" altLang="de-DE" sz="1500" i="1" dirty="0" smtClean="0"/>
              <a:t> (</a:t>
            </a:r>
            <a:r>
              <a:rPr lang="fr-FR" altLang="de-DE" sz="1500" i="1" dirty="0" err="1" smtClean="0"/>
              <a:t>engl</a:t>
            </a:r>
            <a:r>
              <a:rPr lang="fr-FR" altLang="de-DE" sz="1500" i="1" dirty="0" smtClean="0"/>
              <a:t>. ‘concurrent’) </a:t>
            </a:r>
            <a:r>
              <a:rPr lang="fr-FR" altLang="de-DE" sz="1500" i="1" dirty="0" err="1" smtClean="0"/>
              <a:t>Vorgehens</a:t>
            </a:r>
            <a:r>
              <a:rPr lang="fr-FR" altLang="de-DE" sz="1500" i="1" dirty="0" smtClean="0"/>
              <a:t> </a:t>
            </a:r>
            <a:r>
              <a:rPr lang="fr-FR" altLang="de-DE" sz="1500" i="1" dirty="0" err="1" smtClean="0"/>
              <a:t>bei</a:t>
            </a:r>
            <a:r>
              <a:rPr lang="fr-FR" altLang="de-DE" sz="1500" i="1" dirty="0" smtClean="0"/>
              <a:t> </a:t>
            </a:r>
            <a:r>
              <a:rPr lang="fr-FR" altLang="de-DE" sz="1500" i="1" dirty="0" err="1" smtClean="0"/>
              <a:t>Fachpersonen</a:t>
            </a:r>
            <a:r>
              <a:rPr lang="fr-FR" altLang="de-DE" sz="1500" i="1" dirty="0" smtClean="0"/>
              <a:t> und </a:t>
            </a:r>
            <a:r>
              <a:rPr lang="fr-FR" altLang="de-DE" sz="1500" i="1" dirty="0" err="1" smtClean="0"/>
              <a:t>Betroffenen</a:t>
            </a:r>
            <a:endParaRPr lang="de-CH" altLang="de-DE" sz="1500" i="1" dirty="0"/>
          </a:p>
        </p:txBody>
      </p:sp>
      <p:sp>
        <p:nvSpPr>
          <p:cNvPr id="10" name="Textfeld 9"/>
          <p:cNvSpPr txBox="1"/>
          <p:nvPr/>
        </p:nvSpPr>
        <p:spPr>
          <a:xfrm>
            <a:off x="4085946" y="4623978"/>
            <a:ext cx="36184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1500" i="1" dirty="0" err="1"/>
              <a:t>Ferrell</a:t>
            </a:r>
            <a:r>
              <a:rPr lang="de-CH" sz="1500" i="1" dirty="0"/>
              <a:t>, Betty et al: JCO 2017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83568" y="1487562"/>
            <a:ext cx="1800200" cy="20313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dirty="0" smtClean="0"/>
              <a:t>Gleicher Wert</a:t>
            </a:r>
          </a:p>
          <a:p>
            <a:endParaRPr lang="de-CH" dirty="0"/>
          </a:p>
          <a:p>
            <a:endParaRPr lang="de-CH" dirty="0" smtClean="0"/>
          </a:p>
          <a:p>
            <a:r>
              <a:rPr lang="de-CH" dirty="0" smtClean="0"/>
              <a:t>Gleiche Chancen</a:t>
            </a:r>
          </a:p>
          <a:p>
            <a:endParaRPr lang="de-CH" dirty="0"/>
          </a:p>
          <a:p>
            <a:r>
              <a:rPr lang="de-CH" dirty="0" smtClean="0"/>
              <a:t>Gleiches Image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8464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Zukunft des Gesundheitssystems: </a:t>
            </a:r>
            <a:r>
              <a:rPr lang="de-CH" dirty="0" smtClean="0"/>
              <a:t>das Miteinander- ‘Time </a:t>
            </a:r>
            <a:r>
              <a:rPr lang="de-CH" dirty="0" err="1" smtClean="0"/>
              <a:t>for</a:t>
            </a:r>
            <a:r>
              <a:rPr lang="de-CH" dirty="0" smtClean="0"/>
              <a:t> a </a:t>
            </a:r>
            <a:r>
              <a:rPr lang="de-CH" dirty="0" err="1" smtClean="0"/>
              <a:t>revolution</a:t>
            </a:r>
            <a:r>
              <a:rPr lang="de-CH" dirty="0" smtClean="0"/>
              <a:t>’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>
                <a:solidFill>
                  <a:prstClr val="black"/>
                </a:solidFill>
                <a:latin typeface="Arial"/>
              </a:rPr>
              <a:pPr/>
              <a:t>36</a:t>
            </a:fld>
            <a:endParaRPr lang="de-CH">
              <a:solidFill>
                <a:prstClr val="black"/>
              </a:solidFill>
              <a:latin typeface="Arial"/>
            </a:endParaRP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415025"/>
            <a:ext cx="7167711" cy="254153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811796" y="3941643"/>
            <a:ext cx="718349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dirty="0"/>
              <a:t>umwälzende, bisher Gültiges, Bestehendes o. Ä. verdrängende, grundlegende Neuerung, tief greifende Wandlung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6372200" y="4587974"/>
            <a:ext cx="2342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i="1" dirty="0" smtClean="0"/>
              <a:t>Lancet 2018</a:t>
            </a:r>
            <a:endParaRPr lang="de-CH" i="1" dirty="0"/>
          </a:p>
        </p:txBody>
      </p:sp>
    </p:spTree>
    <p:extLst>
      <p:ext uri="{BB962C8B-B14F-4D97-AF65-F5344CB8AC3E}">
        <p14:creationId xmlns:p14="http://schemas.microsoft.com/office/powerpoint/2010/main" val="34458028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Wo braucht es eine liebevolle Revolution?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de-CH" dirty="0" smtClean="0"/>
              <a:t>Ein gemeinsames Konzept: was heilt ?</a:t>
            </a:r>
          </a:p>
          <a:p>
            <a:pPr marL="342900" indent="-342900">
              <a:buFontTx/>
              <a:buChar char="-"/>
            </a:pPr>
            <a:r>
              <a:rPr lang="de-CH" dirty="0" smtClean="0"/>
              <a:t>Das Miteinander: auf Augenhöhe, Patient ≠ </a:t>
            </a:r>
            <a:r>
              <a:rPr lang="de-CH" dirty="0" err="1" smtClean="0"/>
              <a:t>ErdulderIn</a:t>
            </a:r>
            <a:r>
              <a:rPr lang="de-CH" dirty="0" smtClean="0"/>
              <a:t> sondern </a:t>
            </a:r>
            <a:r>
              <a:rPr lang="de-CH" dirty="0" err="1" smtClean="0"/>
              <a:t>PartnerIn</a:t>
            </a:r>
            <a:endParaRPr lang="de-CH" dirty="0" smtClean="0"/>
          </a:p>
          <a:p>
            <a:pPr marL="342900" indent="-342900">
              <a:buFontTx/>
              <a:buChar char="-"/>
            </a:pPr>
            <a:r>
              <a:rPr lang="de-CH" dirty="0" smtClean="0"/>
              <a:t>Das offene Sprachen über </a:t>
            </a:r>
            <a:r>
              <a:rPr lang="de-CH" dirty="0" smtClean="0"/>
              <a:t>das Lebensende in der Gesellschaft</a:t>
            </a:r>
            <a:endParaRPr lang="de-CH" dirty="0" smtClean="0"/>
          </a:p>
          <a:p>
            <a:pPr marL="342900" indent="-342900">
              <a:buFontTx/>
              <a:buChar char="-"/>
            </a:pPr>
            <a:r>
              <a:rPr lang="de-CH" dirty="0" smtClean="0"/>
              <a:t>Das Sprechen über die Erwartungen: weniger ist mehr</a:t>
            </a:r>
          </a:p>
          <a:p>
            <a:pPr marL="342900" indent="-342900">
              <a:buFontTx/>
              <a:buChar char="-"/>
            </a:pPr>
            <a:r>
              <a:rPr lang="de-CH" dirty="0" smtClean="0"/>
              <a:t>Ein neuer finanzieller Anreiz für alle</a:t>
            </a:r>
            <a:r>
              <a:rPr lang="de-CH" dirty="0" smtClean="0"/>
              <a:t>…..der Wert des Lebensendes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>
                <a:solidFill>
                  <a:prstClr val="black"/>
                </a:solidFill>
                <a:latin typeface="Arial"/>
              </a:rPr>
              <a:pPr/>
              <a:t>37</a:t>
            </a:fld>
            <a:endParaRPr lang="de-CH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55094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9084" y="267494"/>
            <a:ext cx="8285832" cy="587728"/>
          </a:xfrm>
        </p:spPr>
        <p:txBody>
          <a:bodyPr/>
          <a:lstStyle/>
          <a:p>
            <a:r>
              <a:rPr lang="fr-FR" dirty="0"/>
              <a:t>Une question de concept et de communication</a:t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die </a:t>
            </a:r>
            <a:r>
              <a:rPr lang="fr-FR" dirty="0" err="1" smtClean="0"/>
              <a:t>liebevolle</a:t>
            </a:r>
            <a:r>
              <a:rPr lang="fr-FR" dirty="0" smtClean="0"/>
              <a:t> </a:t>
            </a:r>
            <a:r>
              <a:rPr lang="fr-FR" dirty="0" err="1" smtClean="0"/>
              <a:t>Revolution</a:t>
            </a:r>
            <a:r>
              <a:rPr lang="fr-FR" dirty="0" smtClean="0"/>
              <a:t> I: </a:t>
            </a:r>
            <a:r>
              <a:rPr lang="fr-FR" dirty="0" err="1" smtClean="0"/>
              <a:t>Eine</a:t>
            </a:r>
            <a:r>
              <a:rPr lang="fr-FR" dirty="0" smtClean="0"/>
              <a:t> </a:t>
            </a:r>
            <a:r>
              <a:rPr lang="fr-FR" dirty="0" err="1" smtClean="0"/>
              <a:t>Frage</a:t>
            </a:r>
            <a:r>
              <a:rPr lang="fr-FR" dirty="0" smtClean="0"/>
              <a:t> des </a:t>
            </a:r>
            <a:r>
              <a:rPr lang="fr-FR" dirty="0" err="1" smtClean="0"/>
              <a:t>Konzepts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>
                <a:solidFill>
                  <a:prstClr val="black"/>
                </a:solidFill>
                <a:latin typeface="Arial"/>
              </a:rPr>
              <a:pPr/>
              <a:t>38</a:t>
            </a:fld>
            <a:endParaRPr lang="de-CH">
              <a:solidFill>
                <a:prstClr val="black"/>
              </a:solidFill>
              <a:latin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40" y="1117605"/>
            <a:ext cx="3796931" cy="296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036" y="1491630"/>
            <a:ext cx="4014414" cy="181642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084168" y="443466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i="1" dirty="0" smtClean="0"/>
              <a:t>Dt. Ärzteblatt 2008</a:t>
            </a:r>
            <a:endParaRPr lang="de-CH" i="1" dirty="0"/>
          </a:p>
        </p:txBody>
      </p:sp>
      <p:sp>
        <p:nvSpPr>
          <p:cNvPr id="8" name="Textfeld 7"/>
          <p:cNvSpPr txBox="1"/>
          <p:nvPr/>
        </p:nvSpPr>
        <p:spPr>
          <a:xfrm>
            <a:off x="1115616" y="4457943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i="1" dirty="0" err="1" smtClean="0"/>
              <a:t>G.Engel</a:t>
            </a:r>
            <a:r>
              <a:rPr lang="de-CH" i="1" dirty="0" smtClean="0"/>
              <a:t>, Science 1977</a:t>
            </a:r>
            <a:endParaRPr lang="de-CH" i="1" dirty="0"/>
          </a:p>
        </p:txBody>
      </p:sp>
    </p:spTree>
    <p:extLst>
      <p:ext uri="{BB962C8B-B14F-4D97-AF65-F5344CB8AC3E}">
        <p14:creationId xmlns:p14="http://schemas.microsoft.com/office/powerpoint/2010/main" val="39460900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 dirty="0" smtClean="0"/>
              <a:t>Biopsychosoziales Modell: Wert der Beziehungen</a:t>
            </a:r>
          </a:p>
        </p:txBody>
      </p:sp>
      <p:sp>
        <p:nvSpPr>
          <p:cNvPr id="24579" name="Inhaltsplatzhalter 2"/>
          <p:cNvSpPr>
            <a:spLocks noGrp="1"/>
          </p:cNvSpPr>
          <p:nvPr>
            <p:ph idx="1"/>
          </p:nvPr>
        </p:nvSpPr>
        <p:spPr>
          <a:xfrm>
            <a:off x="539552" y="1226976"/>
            <a:ext cx="4752528" cy="3829050"/>
          </a:xfrm>
        </p:spPr>
        <p:txBody>
          <a:bodyPr/>
          <a:lstStyle/>
          <a:p>
            <a:pPr>
              <a:defRPr/>
            </a:pPr>
            <a:r>
              <a:rPr lang="de-CH" altLang="de-DE" dirty="0" smtClean="0"/>
              <a:t>George Engel, Rochester USA, 1977</a:t>
            </a:r>
          </a:p>
          <a:p>
            <a:pPr>
              <a:defRPr/>
            </a:pPr>
            <a:r>
              <a:rPr lang="de-CH" altLang="de-DE" dirty="0" smtClean="0"/>
              <a:t>The «</a:t>
            </a:r>
            <a:r>
              <a:rPr lang="de-CH" altLang="de-DE" dirty="0" err="1" smtClean="0"/>
              <a:t>continuity</a:t>
            </a:r>
            <a:r>
              <a:rPr lang="de-CH" altLang="de-DE" dirty="0" smtClean="0"/>
              <a:t> </a:t>
            </a:r>
            <a:r>
              <a:rPr lang="de-CH" altLang="de-DE" dirty="0" err="1" smtClean="0"/>
              <a:t>of</a:t>
            </a:r>
            <a:r>
              <a:rPr lang="de-CH" altLang="de-DE" dirty="0" smtClean="0"/>
              <a:t> </a:t>
            </a:r>
            <a:r>
              <a:rPr lang="de-CH" altLang="de-DE" dirty="0" err="1" smtClean="0"/>
              <a:t>natural</a:t>
            </a:r>
            <a:r>
              <a:rPr lang="de-CH" altLang="de-DE" dirty="0" smtClean="0"/>
              <a:t> </a:t>
            </a:r>
            <a:r>
              <a:rPr lang="de-CH" altLang="de-DE" dirty="0" err="1" smtClean="0"/>
              <a:t>systems</a:t>
            </a:r>
            <a:r>
              <a:rPr lang="de-CH" altLang="de-DE" dirty="0" smtClean="0"/>
              <a:t>»</a:t>
            </a:r>
          </a:p>
          <a:p>
            <a:pPr>
              <a:defRPr/>
            </a:pPr>
            <a:endParaRPr lang="de-CH" sz="2000" dirty="0" smtClean="0"/>
          </a:p>
          <a:p>
            <a:pPr>
              <a:defRPr/>
            </a:pPr>
            <a:r>
              <a:rPr lang="de-CH" sz="2000" dirty="0" smtClean="0"/>
              <a:t>Wenn der Körper ‘erschöpft’ ist:</a:t>
            </a:r>
          </a:p>
          <a:p>
            <a:pPr>
              <a:defRPr/>
            </a:pPr>
            <a:endParaRPr lang="de-CH" sz="2000" dirty="0" smtClean="0"/>
          </a:p>
          <a:p>
            <a:pPr>
              <a:defRPr/>
            </a:pPr>
            <a:r>
              <a:rPr lang="de-CH" sz="2000" dirty="0" smtClean="0"/>
              <a:t>Heilendes</a:t>
            </a:r>
            <a:r>
              <a:rPr lang="de-CH" sz="2000" dirty="0"/>
              <a:t>: nicht nur </a:t>
            </a:r>
            <a:r>
              <a:rPr lang="de-CH" sz="2000" dirty="0" smtClean="0"/>
              <a:t>Moleküle/ Medikamente </a:t>
            </a:r>
            <a:r>
              <a:rPr lang="de-CH" sz="2000" dirty="0"/>
              <a:t>und </a:t>
            </a:r>
            <a:r>
              <a:rPr lang="de-CH" sz="2000" dirty="0" smtClean="0"/>
              <a:t>Operationen</a:t>
            </a:r>
          </a:p>
          <a:p>
            <a:pPr>
              <a:defRPr/>
            </a:pPr>
            <a:endParaRPr lang="de-CH" sz="2000" dirty="0"/>
          </a:p>
          <a:p>
            <a:pPr>
              <a:defRPr/>
            </a:pPr>
            <a:r>
              <a:rPr lang="de-CH" altLang="de-DE" sz="2000" dirty="0" smtClean="0"/>
              <a:t>Energie- Lieferanten am Lebensende: von Beziehungen bis Spiritualität</a:t>
            </a:r>
          </a:p>
        </p:txBody>
      </p:sp>
      <p:pic>
        <p:nvPicPr>
          <p:cNvPr id="20484" name="Picture 2" descr="http://www.renaissance-psychotherapy.com/Inspir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755" y="1151180"/>
            <a:ext cx="486397" cy="63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feld 3"/>
          <p:cNvSpPr txBox="1">
            <a:spLocks noChangeArrowheads="1"/>
          </p:cNvSpPr>
          <p:nvPr/>
        </p:nvSpPr>
        <p:spPr bwMode="auto">
          <a:xfrm>
            <a:off x="1602581" y="4617009"/>
            <a:ext cx="62103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de-DE" sz="1350" dirty="0">
                <a:cs typeface="Arial" charset="0"/>
              </a:rPr>
              <a:t>Engel, George L. (1977). </a:t>
            </a:r>
            <a:r>
              <a:rPr lang="en-US" altLang="de-DE" sz="1350" dirty="0">
                <a:cs typeface="Arial" charset="0"/>
                <a:hlinkClick r:id="rId4"/>
              </a:rPr>
              <a:t>"The need for a new medical model; </a:t>
            </a:r>
            <a:r>
              <a:rPr lang="en-US" altLang="de-DE" sz="1350" i="1" dirty="0">
                <a:cs typeface="Arial" charset="0"/>
                <a:hlinkClick r:id="rId5" action="ppaction://hlinkfile" tooltip="Science (journal)"/>
              </a:rPr>
              <a:t>Science</a:t>
            </a:r>
            <a:endParaRPr lang="de-CH" altLang="de-DE" sz="1350" dirty="0">
              <a:cs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277" y="1923679"/>
            <a:ext cx="2905139" cy="2269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297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die Sorge</a:t>
            </a:r>
            <a:endParaRPr lang="de-CH" dirty="0"/>
          </a:p>
        </p:txBody>
      </p:sp>
      <p:pic>
        <p:nvPicPr>
          <p:cNvPr id="6" name="Picture 2" descr="C:\Documents and Settings\Administrator\Desktop\DAD-ICU-FA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516" y="1017985"/>
            <a:ext cx="5361384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3"/>
          <p:cNvSpPr txBox="1">
            <a:spLocks noChangeArrowheads="1"/>
          </p:cNvSpPr>
          <p:nvPr/>
        </p:nvSpPr>
        <p:spPr bwMode="auto">
          <a:xfrm>
            <a:off x="1839517" y="3214688"/>
            <a:ext cx="541139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1800" dirty="0"/>
              <a:t>….am Ende entscheiden diejenigen, die mich am wenigsten kennen»</a:t>
            </a:r>
          </a:p>
        </p:txBody>
      </p:sp>
    </p:spTree>
    <p:extLst>
      <p:ext uri="{BB962C8B-B14F-4D97-AF65-F5344CB8AC3E}">
        <p14:creationId xmlns:p14="http://schemas.microsoft.com/office/powerpoint/2010/main" val="118599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11510"/>
            <a:ext cx="9036496" cy="587728"/>
          </a:xfrm>
        </p:spPr>
        <p:txBody>
          <a:bodyPr/>
          <a:lstStyle/>
          <a:p>
            <a:pPr algn="ctr"/>
            <a:r>
              <a:rPr lang="de-CH" sz="2400" dirty="0" smtClean="0"/>
              <a:t>Die liebevolle Revolution II</a:t>
            </a:r>
            <a:r>
              <a:rPr lang="de-CH" sz="2400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de-CH" sz="24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de-CH" dirty="0" smtClean="0">
                <a:solidFill>
                  <a:schemeClr val="bg2">
                    <a:lumMod val="75000"/>
                  </a:schemeClr>
                </a:solidFill>
              </a:rPr>
              <a:t>Hinsitzen und Zuhören – das Gespräch auf Augenhöhe</a:t>
            </a:r>
            <a:endParaRPr lang="de-CH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8388424" y="4949378"/>
            <a:ext cx="432048" cy="108012"/>
          </a:xfrm>
        </p:spPr>
        <p:txBody>
          <a:bodyPr/>
          <a:lstStyle/>
          <a:p>
            <a:fld id="{442AD375-037F-43D0-B059-5172DA06796A}" type="slidenum">
              <a:rPr lang="de-CH" smtClean="0">
                <a:solidFill>
                  <a:prstClr val="black"/>
                </a:solidFill>
                <a:latin typeface="Arial"/>
              </a:rPr>
              <a:pPr/>
              <a:t>40</a:t>
            </a:fld>
            <a:endParaRPr lang="de-CH">
              <a:solidFill>
                <a:prstClr val="black"/>
              </a:solidFill>
              <a:latin typeface="Arial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9240">
            <a:off x="1705264" y="1707444"/>
            <a:ext cx="1321827" cy="156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4308">
            <a:off x="5937221" y="1564181"/>
            <a:ext cx="1508561" cy="149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392602" y="3581853"/>
            <a:ext cx="6408712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2400" b="1" dirty="0" smtClean="0"/>
              <a:t>ACP = </a:t>
            </a:r>
            <a:r>
              <a:rPr lang="de-CH" sz="2400" b="1" dirty="0" err="1" smtClean="0"/>
              <a:t>A</a:t>
            </a:r>
            <a:r>
              <a:rPr lang="de-CH" sz="2400" dirty="0" err="1" smtClean="0"/>
              <a:t>dvanced</a:t>
            </a:r>
            <a:r>
              <a:rPr lang="de-CH" sz="2400" dirty="0" smtClean="0"/>
              <a:t> </a:t>
            </a:r>
            <a:r>
              <a:rPr lang="de-CH" sz="2400" b="1" dirty="0"/>
              <a:t>C</a:t>
            </a:r>
            <a:r>
              <a:rPr lang="de-CH" sz="2400" dirty="0"/>
              <a:t>ommunication </a:t>
            </a:r>
            <a:r>
              <a:rPr lang="de-CH" sz="2400" b="1" dirty="0" smtClean="0"/>
              <a:t>P</a:t>
            </a:r>
            <a:r>
              <a:rPr lang="de-CH" sz="2400" dirty="0" smtClean="0"/>
              <a:t>ractice®</a:t>
            </a:r>
          </a:p>
          <a:p>
            <a:pPr algn="ctr"/>
            <a:endParaRPr lang="de-CH" sz="2400" dirty="0"/>
          </a:p>
          <a:p>
            <a:pPr algn="ctr"/>
            <a:r>
              <a:rPr lang="de-CH" sz="2400" dirty="0" smtClean="0"/>
              <a:t>Neue Rolle für </a:t>
            </a:r>
            <a:r>
              <a:rPr lang="de-CH" sz="2400" dirty="0" err="1" smtClean="0"/>
              <a:t>MedizinerInnen</a:t>
            </a:r>
            <a:r>
              <a:rPr lang="de-CH" sz="2400" dirty="0" smtClean="0"/>
              <a:t>: Coach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548" y="1487897"/>
            <a:ext cx="2584819" cy="187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3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altLang="de-DE" dirty="0" smtClean="0"/>
              <a:t>Hoffen für das Beste – Planen für das Schwierigste</a:t>
            </a:r>
          </a:p>
        </p:txBody>
      </p:sp>
      <p:sp>
        <p:nvSpPr>
          <p:cNvPr id="28675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de-CH" altLang="de-DE" sz="2400" dirty="0"/>
              <a:t>Die Schön - und Schlechtwetterplanung</a:t>
            </a:r>
          </a:p>
          <a:p>
            <a:pPr algn="ctr"/>
            <a:r>
              <a:rPr lang="de-CH" altLang="de-DE" sz="2400" dirty="0"/>
              <a:t>Ein eigentlich normales Vorgehen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741" y="2309118"/>
            <a:ext cx="2052638" cy="227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25787"/>
            <a:ext cx="1890713" cy="2245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944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ogen 5"/>
          <p:cNvSpPr/>
          <p:nvPr/>
        </p:nvSpPr>
        <p:spPr>
          <a:xfrm>
            <a:off x="285751" y="2030016"/>
            <a:ext cx="6804422" cy="1928813"/>
          </a:xfrm>
          <a:prstGeom prst="arc">
            <a:avLst>
              <a:gd name="adj1" fmla="val 16235802"/>
              <a:gd name="adj2" fmla="val 0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de-CH" sz="1350">
              <a:cs typeface="Arial" pitchFamily="34" charset="0"/>
            </a:endParaRPr>
          </a:p>
        </p:txBody>
      </p:sp>
      <p:sp>
        <p:nvSpPr>
          <p:cNvPr id="8" name="Freihandform 7"/>
          <p:cNvSpPr/>
          <p:nvPr/>
        </p:nvSpPr>
        <p:spPr>
          <a:xfrm>
            <a:off x="3686175" y="3223023"/>
            <a:ext cx="3399235" cy="645319"/>
          </a:xfrm>
          <a:custGeom>
            <a:avLst/>
            <a:gdLst>
              <a:gd name="connsiteX0" fmla="*/ 0 w 4532243"/>
              <a:gd name="connsiteY0" fmla="*/ 0 h 861392"/>
              <a:gd name="connsiteX1" fmla="*/ 1219200 w 4532243"/>
              <a:gd name="connsiteY1" fmla="*/ 649357 h 861392"/>
              <a:gd name="connsiteX2" fmla="*/ 2358887 w 4532243"/>
              <a:gd name="connsiteY2" fmla="*/ 331305 h 861392"/>
              <a:gd name="connsiteX3" fmla="*/ 4532243 w 4532243"/>
              <a:gd name="connsiteY3" fmla="*/ 861392 h 86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2243" h="861392">
                <a:moveTo>
                  <a:pt x="0" y="0"/>
                </a:moveTo>
                <a:cubicBezTo>
                  <a:pt x="413026" y="297070"/>
                  <a:pt x="826052" y="594140"/>
                  <a:pt x="1219200" y="649357"/>
                </a:cubicBezTo>
                <a:cubicBezTo>
                  <a:pt x="1612348" y="704574"/>
                  <a:pt x="1806713" y="295966"/>
                  <a:pt x="2358887" y="331305"/>
                </a:cubicBezTo>
                <a:cubicBezTo>
                  <a:pt x="2911061" y="366644"/>
                  <a:pt x="3721652" y="614018"/>
                  <a:pt x="4532243" y="861392"/>
                </a:cubicBezTo>
              </a:path>
            </a:pathLst>
          </a:custGeom>
          <a:ln w="76200">
            <a:solidFill>
              <a:srgbClr val="800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de-CH" sz="1350">
              <a:cs typeface="Arial" pitchFamily="34" charset="0"/>
            </a:endParaRPr>
          </a:p>
        </p:txBody>
      </p:sp>
      <p:cxnSp>
        <p:nvCxnSpPr>
          <p:cNvPr id="10" name="Gerade Verbindung 9"/>
          <p:cNvCxnSpPr/>
          <p:nvPr/>
        </p:nvCxnSpPr>
        <p:spPr>
          <a:xfrm rot="5400000">
            <a:off x="2588419" y="2887266"/>
            <a:ext cx="2144315" cy="11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3661172" y="3958829"/>
            <a:ext cx="3375422" cy="535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2" name="Textfeld 12"/>
          <p:cNvSpPr txBox="1">
            <a:spLocks noChangeArrowheads="1"/>
          </p:cNvSpPr>
          <p:nvPr/>
        </p:nvSpPr>
        <p:spPr bwMode="auto">
          <a:xfrm>
            <a:off x="1494235" y="1852613"/>
            <a:ext cx="1899047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de-CH" sz="1600" dirty="0">
                <a:cs typeface="Arial" charset="0"/>
              </a:rPr>
              <a:t>SOLL</a:t>
            </a:r>
          </a:p>
          <a:p>
            <a:pPr algn="r">
              <a:defRPr/>
            </a:pPr>
            <a:endParaRPr lang="de-CH" sz="1600" dirty="0">
              <a:cs typeface="Arial" charset="0"/>
            </a:endParaRPr>
          </a:p>
          <a:p>
            <a:pPr algn="r">
              <a:defRPr/>
            </a:pPr>
            <a:endParaRPr lang="de-CH" sz="2800" dirty="0">
              <a:cs typeface="Arial" charset="0"/>
            </a:endParaRPr>
          </a:p>
          <a:p>
            <a:pPr algn="r">
              <a:defRPr/>
            </a:pPr>
            <a:r>
              <a:rPr lang="de-CH" sz="1600" dirty="0">
                <a:cs typeface="Arial" charset="0"/>
              </a:rPr>
              <a:t>„Gap“ = Leiden</a:t>
            </a:r>
          </a:p>
          <a:p>
            <a:pPr algn="r">
              <a:defRPr/>
            </a:pPr>
            <a:endParaRPr lang="de-CH" sz="1600" dirty="0">
              <a:cs typeface="Arial" charset="0"/>
            </a:endParaRPr>
          </a:p>
          <a:p>
            <a:pPr algn="r">
              <a:defRPr/>
            </a:pPr>
            <a:endParaRPr lang="de-CH" sz="1600" dirty="0">
              <a:cs typeface="Arial" charset="0"/>
            </a:endParaRPr>
          </a:p>
          <a:p>
            <a:pPr algn="r">
              <a:defRPr/>
            </a:pPr>
            <a:r>
              <a:rPr lang="de-CH" sz="1600" dirty="0">
                <a:cs typeface="Arial" charset="0"/>
              </a:rPr>
              <a:t>IST</a:t>
            </a:r>
          </a:p>
        </p:txBody>
      </p:sp>
      <p:cxnSp>
        <p:nvCxnSpPr>
          <p:cNvPr id="15" name="Gerade Verbindung mit Pfeil 14"/>
          <p:cNvCxnSpPr/>
          <p:nvPr/>
        </p:nvCxnSpPr>
        <p:spPr>
          <a:xfrm rot="5400000">
            <a:off x="4063604" y="2914650"/>
            <a:ext cx="1017984" cy="1191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4" name="Textfeld 15"/>
          <p:cNvSpPr txBox="1">
            <a:spLocks noChangeArrowheads="1"/>
          </p:cNvSpPr>
          <p:nvPr/>
        </p:nvSpPr>
        <p:spPr bwMode="auto">
          <a:xfrm>
            <a:off x="2033588" y="1006078"/>
            <a:ext cx="4914900" cy="830997"/>
          </a:xfrm>
          <a:prstGeom prst="rect">
            <a:avLst/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CH" sz="2400" dirty="0">
                <a:solidFill>
                  <a:schemeClr val="bg1"/>
                </a:solidFill>
                <a:cs typeface="Arial" charset="0"/>
              </a:rPr>
              <a:t>„</a:t>
            </a:r>
            <a:r>
              <a:rPr lang="de-CH" sz="2400" dirty="0" err="1">
                <a:solidFill>
                  <a:schemeClr val="bg1"/>
                </a:solidFill>
                <a:cs typeface="Arial" charset="0"/>
              </a:rPr>
              <a:t>Calman</a:t>
            </a:r>
            <a:r>
              <a:rPr lang="de-CH" sz="2400" dirty="0">
                <a:solidFill>
                  <a:schemeClr val="bg1"/>
                </a:solidFill>
                <a:cs typeface="Arial" charset="0"/>
              </a:rPr>
              <a:t> – Gap“ der Lebensqualität</a:t>
            </a:r>
          </a:p>
        </p:txBody>
      </p:sp>
      <p:sp>
        <p:nvSpPr>
          <p:cNvPr id="34826" name="Textfeld 11"/>
          <p:cNvSpPr txBox="1">
            <a:spLocks noChangeArrowheads="1"/>
          </p:cNvSpPr>
          <p:nvPr/>
        </p:nvSpPr>
        <p:spPr bwMode="auto">
          <a:xfrm>
            <a:off x="1925241" y="4652963"/>
            <a:ext cx="6054328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050" dirty="0" err="1">
                <a:cs typeface="Arial" charset="0"/>
              </a:rPr>
              <a:t>Calman</a:t>
            </a:r>
            <a:r>
              <a:rPr lang="en-US" sz="1050" dirty="0">
                <a:cs typeface="Arial" charset="0"/>
              </a:rPr>
              <a:t> K C. Journal of Medical </a:t>
            </a:r>
            <a:r>
              <a:rPr lang="en-US" sz="1050" dirty="0"/>
              <a:t>E</a:t>
            </a:r>
            <a:r>
              <a:rPr lang="en-US" sz="1050" dirty="0">
                <a:cs typeface="Arial" charset="0"/>
              </a:rPr>
              <a:t>thics 1984; 10: 124-127.</a:t>
            </a:r>
            <a:endParaRPr lang="de-CH" sz="1050" dirty="0">
              <a:cs typeface="Arial" charset="0"/>
            </a:endParaRPr>
          </a:p>
        </p:txBody>
      </p:sp>
      <p:sp>
        <p:nvSpPr>
          <p:cNvPr id="122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 dirty="0" smtClean="0"/>
              <a:t>Sprechen über Erwartungen</a:t>
            </a:r>
          </a:p>
        </p:txBody>
      </p:sp>
    </p:spTree>
    <p:extLst>
      <p:ext uri="{BB962C8B-B14F-4D97-AF65-F5344CB8AC3E}">
        <p14:creationId xmlns:p14="http://schemas.microsoft.com/office/powerpoint/2010/main" val="984421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dirty="0" smtClean="0"/>
              <a:t>Smarter Medicine: Palliative Care als ‘</a:t>
            </a:r>
            <a:r>
              <a:rPr lang="de-CH" sz="2400" dirty="0" err="1" smtClean="0"/>
              <a:t>demonstration</a:t>
            </a:r>
            <a:r>
              <a:rPr lang="de-CH" sz="2400" dirty="0" smtClean="0"/>
              <a:t> </a:t>
            </a:r>
            <a:r>
              <a:rPr lang="de-CH" sz="2400" dirty="0" err="1" smtClean="0"/>
              <a:t>project</a:t>
            </a:r>
            <a:r>
              <a:rPr lang="de-CH" sz="2400" dirty="0" smtClean="0"/>
              <a:t>’</a:t>
            </a:r>
            <a:endParaRPr lang="de-CH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>
                <a:solidFill>
                  <a:prstClr val="black"/>
                </a:solidFill>
                <a:latin typeface="Arial"/>
              </a:rPr>
              <a:pPr/>
              <a:t>43</a:t>
            </a:fld>
            <a:endParaRPr lang="de-CH">
              <a:solidFill>
                <a:prstClr val="black"/>
              </a:solidFill>
              <a:latin typeface="Arial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987574"/>
            <a:ext cx="6480720" cy="352942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580112" y="451596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i="1" dirty="0" smtClean="0"/>
              <a:t>www.smartermedicine.ch</a:t>
            </a:r>
            <a:endParaRPr lang="de-CH" i="1" dirty="0"/>
          </a:p>
        </p:txBody>
      </p:sp>
      <p:sp>
        <p:nvSpPr>
          <p:cNvPr id="7" name="Textfeld 6"/>
          <p:cNvSpPr txBox="1"/>
          <p:nvPr/>
        </p:nvSpPr>
        <p:spPr>
          <a:xfrm>
            <a:off x="1043608" y="3973001"/>
            <a:ext cx="460851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sz="2400" dirty="0" smtClean="0"/>
              <a:t>Weniger ist häufig mehr – wenn der Körper fragiler wird</a:t>
            </a: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131851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Revolution</a:t>
            </a:r>
            <a:r>
              <a:rPr lang="fr-FR" dirty="0" smtClean="0"/>
              <a:t> III: </a:t>
            </a:r>
            <a:r>
              <a:rPr lang="fr-FR" dirty="0" err="1" smtClean="0"/>
              <a:t>Anreiz</a:t>
            </a:r>
            <a:r>
              <a:rPr lang="fr-FR" dirty="0" smtClean="0"/>
              <a:t> </a:t>
            </a:r>
            <a:r>
              <a:rPr lang="fr-FR" dirty="0" smtClean="0"/>
              <a:t>&amp; </a:t>
            </a:r>
            <a:r>
              <a:rPr lang="fr-FR" dirty="0" err="1" smtClean="0"/>
              <a:t>Wert</a:t>
            </a:r>
            <a:r>
              <a:rPr lang="fr-FR" dirty="0" smtClean="0"/>
              <a:t> : </a:t>
            </a:r>
            <a:r>
              <a:rPr lang="fr-FR" dirty="0" err="1" smtClean="0"/>
              <a:t>was</a:t>
            </a:r>
            <a:r>
              <a:rPr lang="fr-FR" dirty="0" smtClean="0"/>
              <a:t> </a:t>
            </a:r>
            <a:r>
              <a:rPr lang="fr-FR" dirty="0" err="1" smtClean="0"/>
              <a:t>ist</a:t>
            </a:r>
            <a:r>
              <a:rPr lang="fr-FR" dirty="0" smtClean="0"/>
              <a:t> </a:t>
            </a:r>
            <a:r>
              <a:rPr lang="fr-FR" dirty="0" err="1" smtClean="0"/>
              <a:t>attraktiv</a:t>
            </a:r>
            <a:r>
              <a:rPr lang="fr-FR" dirty="0" smtClean="0"/>
              <a:t>?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	</a:t>
            </a:r>
            <a:r>
              <a:rPr lang="de-CH" b="1" dirty="0" smtClean="0"/>
              <a:t>Diagnosis- </a:t>
            </a:r>
            <a:r>
              <a:rPr lang="de-CH" b="1" dirty="0" err="1" smtClean="0"/>
              <a:t>based</a:t>
            </a:r>
            <a:r>
              <a:rPr lang="de-CH" b="1" dirty="0" smtClean="0"/>
              <a:t>			</a:t>
            </a:r>
            <a:r>
              <a:rPr lang="de-CH" b="1" dirty="0" err="1" smtClean="0"/>
              <a:t>problem</a:t>
            </a:r>
            <a:r>
              <a:rPr lang="de-CH" b="1" dirty="0" smtClean="0"/>
              <a:t> – </a:t>
            </a:r>
            <a:r>
              <a:rPr lang="de-CH" b="1" dirty="0" err="1" smtClean="0"/>
              <a:t>based</a:t>
            </a:r>
            <a:r>
              <a:rPr lang="de-CH" dirty="0" smtClean="0"/>
              <a:t>			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>
                <a:solidFill>
                  <a:prstClr val="black"/>
                </a:solidFill>
                <a:latin typeface="Arial"/>
              </a:rPr>
              <a:pPr/>
              <a:t>44</a:t>
            </a:fld>
            <a:endParaRPr lang="de-CH">
              <a:solidFill>
                <a:prstClr val="black"/>
              </a:solidFill>
              <a:latin typeface="Arial"/>
            </a:endParaRPr>
          </a:p>
        </p:txBody>
      </p:sp>
      <p:pic>
        <p:nvPicPr>
          <p:cNvPr id="5" name="Bild 6" descr="Bildschirmfoto 2018-05-26 um 16.10.5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610" y="2780758"/>
            <a:ext cx="1233673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nhaltsplatzhalter 4" descr="Bildschirmfoto 2018-05-26 um 16.17.1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64" r="-9464"/>
          <a:stretch>
            <a:fillRect/>
          </a:stretch>
        </p:blipFill>
        <p:spPr>
          <a:xfrm>
            <a:off x="6775820" y="1563638"/>
            <a:ext cx="1647826" cy="936104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24126"/>
            <a:ext cx="1800200" cy="157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354" y="1724126"/>
            <a:ext cx="2099479" cy="157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993" y="2787774"/>
            <a:ext cx="3721228" cy="1730804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349387" y="4533423"/>
            <a:ext cx="37993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i="1" dirty="0" err="1" smtClean="0"/>
              <a:t>Bsp</a:t>
            </a:r>
            <a:r>
              <a:rPr lang="de-CH" sz="1600" i="1" dirty="0" smtClean="0"/>
              <a:t>: Nasdaq Xenon </a:t>
            </a:r>
            <a:r>
              <a:rPr lang="de-CH" sz="1600" i="1" dirty="0" err="1" smtClean="0"/>
              <a:t>pharmaceutical</a:t>
            </a:r>
            <a:endParaRPr lang="de-CH" sz="1600" i="1" dirty="0"/>
          </a:p>
        </p:txBody>
      </p:sp>
      <p:sp>
        <p:nvSpPr>
          <p:cNvPr id="12" name="Textfeld 11"/>
          <p:cNvSpPr txBox="1"/>
          <p:nvPr/>
        </p:nvSpPr>
        <p:spPr>
          <a:xfrm>
            <a:off x="6604422" y="3572846"/>
            <a:ext cx="2000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 smtClean="0"/>
              <a:t>Aktien- Index Communication/ Vorausplanung?</a:t>
            </a:r>
            <a:endParaRPr lang="de-CH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4427" y="2275336"/>
            <a:ext cx="1927183" cy="128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014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9084" y="627534"/>
            <a:ext cx="8285832" cy="3494115"/>
          </a:xfrm>
        </p:spPr>
        <p:txBody>
          <a:bodyPr>
            <a:normAutofit/>
          </a:bodyPr>
          <a:lstStyle/>
          <a:p>
            <a:r>
              <a:rPr lang="de-CH" sz="2800" dirty="0" smtClean="0"/>
              <a:t>Oder ist dies einfach </a:t>
            </a:r>
          </a:p>
          <a:p>
            <a:pPr algn="ctr"/>
            <a:r>
              <a:rPr lang="de-CH" sz="2800" dirty="0" smtClean="0"/>
              <a:t>die Wiedereinführung des gesunden Menschenverstands?</a:t>
            </a:r>
            <a:endParaRPr lang="de-CH" sz="2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>
                <a:solidFill>
                  <a:prstClr val="black"/>
                </a:solidFill>
                <a:latin typeface="Arial"/>
              </a:rPr>
              <a:pPr/>
              <a:t>45</a:t>
            </a:fld>
            <a:endParaRPr lang="de-CH">
              <a:solidFill>
                <a:prstClr val="black"/>
              </a:solidFill>
              <a:latin typeface="Arial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063771"/>
            <a:ext cx="3934153" cy="246848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659635" y="4299942"/>
            <a:ext cx="31348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i="1" dirty="0" smtClean="0"/>
              <a:t>Arthur Schopenhauer</a:t>
            </a:r>
            <a:endParaRPr lang="de-CH" sz="1600" i="1" dirty="0"/>
          </a:p>
        </p:txBody>
      </p:sp>
    </p:spTree>
    <p:extLst>
      <p:ext uri="{BB962C8B-B14F-4D97-AF65-F5344CB8AC3E}">
        <p14:creationId xmlns:p14="http://schemas.microsoft.com/office/powerpoint/2010/main" val="109078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Ausblicke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>
                <a:solidFill>
                  <a:prstClr val="black"/>
                </a:solidFill>
                <a:latin typeface="Arial"/>
              </a:rPr>
              <a:pPr/>
              <a:t>46</a:t>
            </a:fld>
            <a:endParaRPr lang="de-CH">
              <a:solidFill>
                <a:prstClr val="black"/>
              </a:solidFill>
              <a:latin typeface="Arial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1573852"/>
            <a:ext cx="4838873" cy="288164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768426"/>
            <a:ext cx="4546986" cy="249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784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 dirty="0" smtClean="0"/>
              <a:t>Wie am Anfang so am Ende:</a:t>
            </a:r>
            <a:br>
              <a:rPr lang="de-CH" altLang="de-DE" dirty="0" smtClean="0"/>
            </a:br>
            <a:r>
              <a:rPr lang="de-CH" altLang="de-DE" dirty="0" smtClean="0"/>
              <a:t>höchster Wert</a:t>
            </a:r>
          </a:p>
        </p:txBody>
      </p:sp>
      <p:sp>
        <p:nvSpPr>
          <p:cNvPr id="1843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altLang="de-DE" dirty="0" smtClean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254" y="1825229"/>
            <a:ext cx="2364581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231" y="872728"/>
            <a:ext cx="2533650" cy="1699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85666"/>
            <a:ext cx="2525316" cy="1526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995936" y="3082528"/>
            <a:ext cx="4896544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CH" dirty="0" smtClean="0"/>
              <a:t>Lebensanfang </a:t>
            </a:r>
            <a:r>
              <a:rPr lang="de-CH" dirty="0"/>
              <a:t>heute:</a:t>
            </a:r>
          </a:p>
          <a:p>
            <a:pPr marL="257175" indent="-257175">
              <a:buFontTx/>
              <a:buChar char="-"/>
              <a:defRPr/>
            </a:pPr>
            <a:r>
              <a:rPr lang="de-CH" dirty="0"/>
              <a:t>Beste Information</a:t>
            </a:r>
          </a:p>
          <a:p>
            <a:pPr marL="257175" indent="-257175">
              <a:buFontTx/>
              <a:buChar char="-"/>
              <a:defRPr/>
            </a:pPr>
            <a:r>
              <a:rPr lang="de-CH" dirty="0"/>
              <a:t>Wenig Angst durch Vorbereitung</a:t>
            </a:r>
          </a:p>
          <a:p>
            <a:pPr marL="257175" indent="-257175">
              <a:buFontTx/>
              <a:buChar char="-"/>
              <a:defRPr/>
            </a:pPr>
            <a:r>
              <a:rPr lang="de-CH" dirty="0"/>
              <a:t>Beste Finanzierung für Umgebung der </a:t>
            </a:r>
            <a:r>
              <a:rPr lang="de-CH" dirty="0" smtClean="0"/>
              <a:t>Wahl</a:t>
            </a:r>
          </a:p>
          <a:p>
            <a:pPr>
              <a:defRPr/>
            </a:pPr>
            <a:endParaRPr lang="de-CH" dirty="0"/>
          </a:p>
          <a:p>
            <a:pPr>
              <a:defRPr/>
            </a:pPr>
            <a:r>
              <a:rPr lang="de-CH" dirty="0" smtClean="0"/>
              <a:t>Lebensende?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1068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altLang="de-DE" dirty="0" smtClean="0"/>
              <a:t>….das Lernen fürs Lebensende</a:t>
            </a:r>
            <a:endParaRPr lang="de-CH" altLang="de-DE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434318" y="4949378"/>
            <a:ext cx="324036" cy="108012"/>
          </a:xfrm>
        </p:spPr>
        <p:txBody>
          <a:bodyPr/>
          <a:lstStyle/>
          <a:p>
            <a:fld id="{A965B3F2-3ADB-46A2-BB15-55CE928FC189}" type="slidenum">
              <a:rPr lang="de-CH" smtClean="0"/>
              <a:pPr/>
              <a:t>48</a:t>
            </a:fld>
            <a:endParaRPr lang="de-CH"/>
          </a:p>
        </p:txBody>
      </p:sp>
      <p:sp>
        <p:nvSpPr>
          <p:cNvPr id="54276" name="Textfeld 6"/>
          <p:cNvSpPr txBox="1">
            <a:spLocks noChangeArrowheads="1"/>
          </p:cNvSpPr>
          <p:nvPr/>
        </p:nvSpPr>
        <p:spPr bwMode="auto">
          <a:xfrm>
            <a:off x="2250282" y="3921919"/>
            <a:ext cx="45898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1800"/>
              <a:t>http://www.pilotlight.org.au/Dying-to-Know</a:t>
            </a:r>
          </a:p>
        </p:txBody>
      </p:sp>
      <p:pic>
        <p:nvPicPr>
          <p:cNvPr id="54277" name="Picture 1" descr="http://www.pilotlight.org.au/var/pilotlight/storage/images/media/images/study-for-a-death/377-1-eng-AU/study-for-a-death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669" y="1545431"/>
            <a:ext cx="4537472" cy="210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4572000" y="1977629"/>
            <a:ext cx="2268141" cy="138499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CH" sz="2100" dirty="0">
                <a:ea typeface="ＭＳ Ｐゴシック" pitchFamily="34" charset="-128"/>
              </a:rPr>
              <a:t>People </a:t>
            </a:r>
            <a:r>
              <a:rPr lang="de-CH" sz="2100" dirty="0" err="1">
                <a:ea typeface="ＭＳ Ｐゴシック" pitchFamily="34" charset="-128"/>
              </a:rPr>
              <a:t>study</a:t>
            </a:r>
            <a:r>
              <a:rPr lang="de-CH" sz="2100" dirty="0">
                <a:ea typeface="ＭＳ Ｐゴシック" pitchFamily="34" charset="-128"/>
              </a:rPr>
              <a:t> </a:t>
            </a:r>
            <a:r>
              <a:rPr lang="de-CH" sz="2100" dirty="0" err="1">
                <a:ea typeface="ＭＳ Ｐゴシック" pitchFamily="34" charset="-128"/>
              </a:rPr>
              <a:t>for</a:t>
            </a:r>
            <a:r>
              <a:rPr lang="de-CH" sz="2100" dirty="0">
                <a:ea typeface="ＭＳ Ｐゴシック" pitchFamily="34" charset="-128"/>
              </a:rPr>
              <a:t> </a:t>
            </a:r>
            <a:r>
              <a:rPr lang="de-CH" sz="2100" dirty="0" err="1">
                <a:ea typeface="ＭＳ Ｐゴシック" pitchFamily="34" charset="-128"/>
              </a:rPr>
              <a:t>weeks</a:t>
            </a:r>
            <a:r>
              <a:rPr lang="de-CH" sz="2100" dirty="0">
                <a:ea typeface="ＭＳ Ｐゴシック" pitchFamily="34" charset="-128"/>
              </a:rPr>
              <a:t> </a:t>
            </a:r>
            <a:r>
              <a:rPr lang="de-CH" sz="2100" dirty="0" err="1">
                <a:ea typeface="ＭＳ Ｐゴシック" pitchFamily="34" charset="-128"/>
              </a:rPr>
              <a:t>for</a:t>
            </a:r>
            <a:r>
              <a:rPr lang="de-CH" sz="2100" dirty="0">
                <a:ea typeface="ＭＳ Ｐゴシック" pitchFamily="34" charset="-128"/>
              </a:rPr>
              <a:t> a </a:t>
            </a:r>
            <a:r>
              <a:rPr lang="de-CH" sz="2100" dirty="0" err="1">
                <a:ea typeface="ＭＳ Ｐゴシック" pitchFamily="34" charset="-128"/>
              </a:rPr>
              <a:t>birth</a:t>
            </a:r>
            <a:r>
              <a:rPr lang="de-CH" sz="2100" dirty="0">
                <a:ea typeface="ＭＳ Ｐゴシック" pitchFamily="34" charset="-128"/>
              </a:rPr>
              <a:t>.</a:t>
            </a:r>
          </a:p>
          <a:p>
            <a:pPr algn="ctr">
              <a:defRPr/>
            </a:pPr>
            <a:r>
              <a:rPr lang="de-CH" sz="2100" dirty="0" err="1">
                <a:ea typeface="ＭＳ Ｐゴシック" pitchFamily="34" charset="-128"/>
              </a:rPr>
              <a:t>Why</a:t>
            </a:r>
            <a:r>
              <a:rPr lang="de-CH" sz="2100" dirty="0">
                <a:ea typeface="ＭＳ Ｐゴシック" pitchFamily="34" charset="-128"/>
              </a:rPr>
              <a:t> not </a:t>
            </a:r>
            <a:r>
              <a:rPr lang="de-CH" sz="2100" dirty="0" err="1">
                <a:ea typeface="ＭＳ Ｐゴシック" pitchFamily="34" charset="-128"/>
              </a:rPr>
              <a:t>study</a:t>
            </a:r>
            <a:r>
              <a:rPr lang="de-CH" sz="2100" dirty="0">
                <a:ea typeface="ＭＳ Ｐゴシック" pitchFamily="34" charset="-128"/>
              </a:rPr>
              <a:t> </a:t>
            </a:r>
            <a:r>
              <a:rPr lang="de-CH" sz="2100" dirty="0" err="1">
                <a:ea typeface="ＭＳ Ｐゴシック" pitchFamily="34" charset="-128"/>
              </a:rPr>
              <a:t>for</a:t>
            </a:r>
            <a:r>
              <a:rPr lang="de-CH" sz="2100" dirty="0">
                <a:ea typeface="ＭＳ Ｐゴシック" pitchFamily="34" charset="-128"/>
              </a:rPr>
              <a:t> a </a:t>
            </a:r>
            <a:r>
              <a:rPr lang="de-CH" sz="2100" dirty="0" err="1">
                <a:ea typeface="ＭＳ Ｐゴシック" pitchFamily="34" charset="-128"/>
              </a:rPr>
              <a:t>death</a:t>
            </a:r>
            <a:r>
              <a:rPr lang="de-CH" sz="2100" dirty="0">
                <a:ea typeface="ＭＳ Ｐゴシック" pitchFamily="34" charset="-128"/>
              </a:rPr>
              <a:t>?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2482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Compassionate</a:t>
            </a:r>
            <a:r>
              <a:rPr lang="de-CH" dirty="0" smtClean="0"/>
              <a:t> </a:t>
            </a:r>
            <a:r>
              <a:rPr lang="de-CH" dirty="0" err="1" smtClean="0"/>
              <a:t>communities</a:t>
            </a:r>
            <a:r>
              <a:rPr lang="de-CH" dirty="0" smtClean="0"/>
              <a:t>/ </a:t>
            </a:r>
            <a:r>
              <a:rPr lang="de-CH" dirty="0" err="1" smtClean="0"/>
              <a:t>Caring</a:t>
            </a:r>
            <a:r>
              <a:rPr lang="de-CH" dirty="0" smtClean="0"/>
              <a:t> </a:t>
            </a:r>
            <a:r>
              <a:rPr lang="de-CH" dirty="0" err="1" smtClean="0"/>
              <a:t>communities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9084" y="1138609"/>
            <a:ext cx="4718980" cy="3494115"/>
          </a:xfrm>
        </p:spPr>
        <p:txBody>
          <a:bodyPr>
            <a:normAutofit fontScale="92500" lnSpcReduction="20000"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  <a:p>
            <a:r>
              <a:rPr lang="fr-FR" dirty="0" smtClean="0"/>
              <a:t>« </a:t>
            </a:r>
            <a:r>
              <a:rPr lang="fr-FR" dirty="0" err="1" smtClean="0"/>
              <a:t>liebt</a:t>
            </a:r>
            <a:r>
              <a:rPr lang="fr-FR" dirty="0" smtClean="0"/>
              <a:t> </a:t>
            </a:r>
            <a:r>
              <a:rPr lang="fr-FR" dirty="0" err="1" smtClean="0"/>
              <a:t>einander</a:t>
            </a:r>
            <a:r>
              <a:rPr lang="fr-FR" dirty="0" smtClean="0"/>
              <a:t> </a:t>
            </a:r>
            <a:r>
              <a:rPr lang="fr-FR" dirty="0" err="1" smtClean="0"/>
              <a:t>oder</a:t>
            </a:r>
            <a:r>
              <a:rPr lang="fr-FR" dirty="0" smtClean="0"/>
              <a:t> </a:t>
            </a:r>
            <a:r>
              <a:rPr lang="fr-FR" dirty="0" err="1" smtClean="0"/>
              <a:t>geht</a:t>
            </a:r>
            <a:r>
              <a:rPr lang="fr-FR" dirty="0" smtClean="0"/>
              <a:t> </a:t>
            </a:r>
            <a:r>
              <a:rPr lang="fr-FR" dirty="0" err="1" smtClean="0"/>
              <a:t>zugrunde</a:t>
            </a:r>
            <a:r>
              <a:rPr lang="fr-FR" dirty="0" smtClean="0"/>
              <a:t>" </a:t>
            </a:r>
          </a:p>
          <a:p>
            <a:r>
              <a:rPr lang="fr-FR" dirty="0" smtClean="0"/>
              <a:t>(</a:t>
            </a:r>
            <a:r>
              <a:rPr lang="fr-FR" sz="2000" i="1" dirty="0" smtClean="0"/>
              <a:t>Mitch </a:t>
            </a:r>
            <a:r>
              <a:rPr lang="fr-FR" sz="2000" i="1" dirty="0" err="1" smtClean="0"/>
              <a:t>Albom</a:t>
            </a:r>
            <a:r>
              <a:rPr lang="fr-FR" sz="2000" i="1" dirty="0" smtClean="0"/>
              <a:t>,</a:t>
            </a:r>
            <a:r>
              <a:rPr lang="fr-FR" sz="2000" i="1" dirty="0"/>
              <a:t>'Tuesdays at </a:t>
            </a:r>
            <a:r>
              <a:rPr lang="fr-FR" sz="2000" i="1" dirty="0" err="1"/>
              <a:t>Morrie's</a:t>
            </a:r>
            <a:r>
              <a:rPr lang="fr-FR" sz="2000" dirty="0"/>
              <a:t>')</a:t>
            </a:r>
            <a:endParaRPr lang="fr-FR" dirty="0"/>
          </a:p>
          <a:p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>
                <a:solidFill>
                  <a:prstClr val="black"/>
                </a:solidFill>
                <a:latin typeface="Arial"/>
              </a:rPr>
              <a:pPr/>
              <a:t>49</a:t>
            </a:fld>
            <a:endParaRPr lang="de-CH">
              <a:solidFill>
                <a:prstClr val="black"/>
              </a:solidFill>
              <a:latin typeface="Arial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1138609"/>
            <a:ext cx="1533872" cy="165284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29084" y="1138609"/>
            <a:ext cx="5079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 smtClean="0"/>
              <a:t>Das Lebensende als Stadtgespräch</a:t>
            </a:r>
            <a:endParaRPr lang="de-CH" sz="24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779662"/>
            <a:ext cx="4409554" cy="171497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555776" y="4443958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i="1" dirty="0">
                <a:hlinkClick r:id="rId4"/>
              </a:rPr>
              <a:t>https://</a:t>
            </a:r>
            <a:r>
              <a:rPr lang="de-CH" sz="1600" i="1" dirty="0" smtClean="0">
                <a:hlinkClick r:id="rId4"/>
              </a:rPr>
              <a:t>www.bern.ch/themen/gesundheit-alter-und-soziales/alter-und-pensionierung/lebensende-palliative-care</a:t>
            </a:r>
            <a:r>
              <a:rPr lang="de-CH" sz="1600" i="1" dirty="0" smtClean="0"/>
              <a:t> </a:t>
            </a:r>
            <a:endParaRPr lang="de-CH" sz="1600" i="1" dirty="0"/>
          </a:p>
        </p:txBody>
      </p:sp>
    </p:spTree>
    <p:extLst>
      <p:ext uri="{BB962C8B-B14F-4D97-AF65-F5344CB8AC3E}">
        <p14:creationId xmlns:p14="http://schemas.microsoft.com/office/powerpoint/2010/main" val="346754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Die Qualität der Betreuung am Lebensende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9084" y="1138609"/>
            <a:ext cx="4070908" cy="3494115"/>
          </a:xfrm>
        </p:spPr>
        <p:txBody>
          <a:bodyPr/>
          <a:lstStyle/>
          <a:p>
            <a:r>
              <a:rPr lang="de-CH" dirty="0" smtClean="0"/>
              <a:t>Lieber tot als abhängig</a:t>
            </a:r>
          </a:p>
          <a:p>
            <a:r>
              <a:rPr lang="de-CH" dirty="0" smtClean="0"/>
              <a:t>Der Horror des Siechtums</a:t>
            </a:r>
          </a:p>
          <a:p>
            <a:r>
              <a:rPr lang="de-CH" dirty="0" smtClean="0"/>
              <a:t>Die Angst vor dem Leiden</a:t>
            </a:r>
          </a:p>
          <a:p>
            <a:r>
              <a:rPr lang="de-CH" dirty="0" smtClean="0"/>
              <a:t>Der Umgang mit Vulnerabilität</a:t>
            </a:r>
          </a:p>
          <a:p>
            <a:endParaRPr lang="de-CH" dirty="0"/>
          </a:p>
          <a:p>
            <a:endParaRPr lang="de-CH" dirty="0" smtClean="0"/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CH" dirty="0" smtClean="0">
                <a:sym typeface="Wingdings" panose="05000000000000000000" pitchFamily="2" charset="2"/>
              </a:rPr>
              <a:t>Das gesellschaftliche Image des Lebensendes ist schlecht</a:t>
            </a:r>
          </a:p>
          <a:p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174" y="2381631"/>
            <a:ext cx="1954343" cy="142532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925" y="1217285"/>
            <a:ext cx="2353420" cy="190766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2403167"/>
            <a:ext cx="1890174" cy="222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Gegen </a:t>
            </a:r>
            <a:r>
              <a:rPr lang="de-CH" dirty="0" smtClean="0"/>
              <a:t>die Ökonomisierung des Lebensendes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Selbst aktiv werden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>
                <a:solidFill>
                  <a:prstClr val="black"/>
                </a:solidFill>
                <a:latin typeface="Arial"/>
              </a:rPr>
              <a:pPr/>
              <a:t>50</a:t>
            </a:fld>
            <a:endParaRPr lang="de-CH">
              <a:solidFill>
                <a:prstClr val="black"/>
              </a:solidFill>
              <a:latin typeface="Arial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28" y="1970815"/>
            <a:ext cx="2545085" cy="266190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3277470"/>
            <a:ext cx="4848795" cy="144061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993714"/>
            <a:ext cx="4098403" cy="2182924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381412" y="3075806"/>
            <a:ext cx="51510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dirty="0" smtClean="0"/>
              <a:t>Partizipation  - von Jungen bis Älteren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450544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altLang="de-DE" dirty="0" smtClean="0"/>
              <a:t>Lebensende: ein Netz von Menschen </a:t>
            </a:r>
            <a:br>
              <a:rPr lang="de-CH" altLang="de-DE" dirty="0" smtClean="0"/>
            </a:br>
            <a:r>
              <a:rPr lang="de-CH" altLang="de-DE" dirty="0" smtClean="0"/>
              <a:t>– Familie/ Freunde und Profis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085" y="1235869"/>
            <a:ext cx="5138738" cy="287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123728" y="4371950"/>
            <a:ext cx="4833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dirty="0" smtClean="0"/>
              <a:t>Sehr sinnstiftend</a:t>
            </a: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21216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>
                <a:solidFill>
                  <a:prstClr val="black"/>
                </a:solidFill>
                <a:latin typeface="Arial"/>
              </a:rPr>
              <a:pPr/>
              <a:t>52</a:t>
            </a:fld>
            <a:endParaRPr lang="de-CH">
              <a:solidFill>
                <a:prstClr val="black"/>
              </a:solidFill>
              <a:latin typeface="Arial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288611"/>
            <a:ext cx="3312368" cy="437655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67544" y="1275606"/>
            <a:ext cx="38884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4000" dirty="0" smtClean="0"/>
              <a:t>Vorausplanen ?</a:t>
            </a:r>
          </a:p>
          <a:p>
            <a:pPr algn="ctr"/>
            <a:endParaRPr lang="de-CH" sz="4000" dirty="0"/>
          </a:p>
          <a:p>
            <a:pPr algn="ctr"/>
            <a:r>
              <a:rPr lang="de-CH" sz="4000" dirty="0" smtClean="0"/>
              <a:t>Will ich </a:t>
            </a:r>
            <a:r>
              <a:rPr lang="de-CH" sz="4000" dirty="0" smtClean="0"/>
              <a:t>!</a:t>
            </a:r>
          </a:p>
          <a:p>
            <a:pPr algn="ctr"/>
            <a:endParaRPr lang="de-CH" sz="4000" dirty="0"/>
          </a:p>
          <a:p>
            <a:pPr algn="ctr"/>
            <a:r>
              <a:rPr lang="de-CH" sz="2800" dirty="0" smtClean="0"/>
              <a:t>..und mich jeden Tag fragen, was wichtig ist</a:t>
            </a: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24874878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Inhaltsplatzhalter 2"/>
          <p:cNvSpPr>
            <a:spLocks noGrp="1"/>
          </p:cNvSpPr>
          <p:nvPr>
            <p:ph idx="1"/>
          </p:nvPr>
        </p:nvSpPr>
        <p:spPr>
          <a:xfrm>
            <a:off x="1058881" y="555526"/>
            <a:ext cx="6897495" cy="3829050"/>
          </a:xfrm>
        </p:spPr>
        <p:txBody>
          <a:bodyPr/>
          <a:lstStyle/>
          <a:p>
            <a:pPr algn="ctr"/>
            <a:r>
              <a:rPr lang="de-CH" altLang="de-DE" dirty="0" smtClean="0"/>
              <a:t>Eine neue gemeinsame Vision </a:t>
            </a:r>
            <a:r>
              <a:rPr lang="de-CH" altLang="de-DE" smtClean="0"/>
              <a:t>vom Lebensende:</a:t>
            </a:r>
          </a:p>
          <a:p>
            <a:pPr algn="ctr"/>
            <a:r>
              <a:rPr lang="de-CH" altLang="de-DE" dirty="0" smtClean="0"/>
              <a:t>Ästhetik</a:t>
            </a:r>
            <a:r>
              <a:rPr lang="de-CH" altLang="de-DE" dirty="0"/>
              <a:t>, menschliche Wärme und </a:t>
            </a:r>
            <a:r>
              <a:rPr lang="de-CH" altLang="de-DE" dirty="0" smtClean="0"/>
              <a:t>beste Kompetenz</a:t>
            </a:r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275160"/>
            <a:ext cx="6742510" cy="259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1298973"/>
            <a:ext cx="2551510" cy="170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6" y="3381376"/>
            <a:ext cx="2080022" cy="1470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169" y="2711054"/>
            <a:ext cx="1735931" cy="121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622" y="1888332"/>
            <a:ext cx="2276475" cy="112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698" y="2874016"/>
            <a:ext cx="2243287" cy="1257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9890" y="3583770"/>
            <a:ext cx="1508407" cy="93821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9967" y="3590417"/>
            <a:ext cx="1508407" cy="93821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0151" y="3590417"/>
            <a:ext cx="1754180" cy="93156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79873" y="1288257"/>
            <a:ext cx="1700038" cy="1585759"/>
          </a:xfrm>
          <a:prstGeom prst="rect">
            <a:avLst/>
          </a:prstGeom>
        </p:spPr>
      </p:pic>
      <p:sp>
        <p:nvSpPr>
          <p:cNvPr id="16" name="Titel 1"/>
          <p:cNvSpPr txBox="1">
            <a:spLocks/>
          </p:cNvSpPr>
          <p:nvPr/>
        </p:nvSpPr>
        <p:spPr>
          <a:xfrm>
            <a:off x="647899" y="4292050"/>
            <a:ext cx="7845822" cy="58816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CH" altLang="de-DE" sz="2100" dirty="0" smtClean="0">
                <a:solidFill>
                  <a:srgbClr val="0070C0"/>
                </a:solidFill>
              </a:rPr>
              <a:t>Eine Gesellschaft, die sich mit der eigenen Endlichkeit </a:t>
            </a:r>
            <a:r>
              <a:rPr lang="de-CH" altLang="de-DE" sz="2100" dirty="0" smtClean="0">
                <a:solidFill>
                  <a:srgbClr val="0070C0"/>
                </a:solidFill>
              </a:rPr>
              <a:t>auseinandersetzt</a:t>
            </a:r>
            <a:r>
              <a:rPr lang="de-CH" altLang="de-DE" sz="2100" dirty="0" smtClean="0">
                <a:solidFill>
                  <a:srgbClr val="0070C0"/>
                </a:solidFill>
              </a:rPr>
              <a:t>, </a:t>
            </a:r>
            <a:r>
              <a:rPr lang="de-CH" altLang="de-DE" sz="2100" dirty="0" smtClean="0">
                <a:solidFill>
                  <a:srgbClr val="0070C0"/>
                </a:solidFill>
              </a:rPr>
              <a:t>ist zutiefst menschlich, solidarisch und reif</a:t>
            </a:r>
            <a:endParaRPr lang="de-CH" altLang="de-DE" sz="21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06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Wieviel wird vorausgeplant in der Schweiz?</a:t>
            </a:r>
            <a:endParaRPr lang="de-CH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50310"/>
            <a:ext cx="5278152" cy="361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923928" y="4569972"/>
            <a:ext cx="39964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500" i="1" dirty="0" err="1"/>
              <a:t>Merçay</a:t>
            </a:r>
            <a:r>
              <a:rPr lang="de-CH" sz="1500" i="1" dirty="0"/>
              <a:t> C, </a:t>
            </a:r>
            <a:r>
              <a:rPr lang="de-CH" sz="1500" i="1" dirty="0" err="1"/>
              <a:t>Intern.Health</a:t>
            </a:r>
            <a:r>
              <a:rPr lang="de-CH" sz="1500" i="1" dirty="0"/>
              <a:t> </a:t>
            </a:r>
            <a:r>
              <a:rPr lang="de-CH" sz="1500" i="1" dirty="0" err="1"/>
              <a:t>Policy</a:t>
            </a:r>
            <a:r>
              <a:rPr lang="de-CH" sz="1500" i="1" dirty="0"/>
              <a:t> </a:t>
            </a:r>
            <a:r>
              <a:rPr lang="de-CH" sz="1500" i="1" dirty="0" err="1"/>
              <a:t>survey</a:t>
            </a:r>
            <a:r>
              <a:rPr lang="de-CH" sz="1500" i="1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2855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Wieviel wird vorausgeplant in der Schweiz?</a:t>
            </a:r>
            <a:endParaRPr lang="de-CH" dirty="0"/>
          </a:p>
        </p:txBody>
      </p:sp>
      <p:sp>
        <p:nvSpPr>
          <p:cNvPr id="4" name="Textfeld 3"/>
          <p:cNvSpPr txBox="1"/>
          <p:nvPr/>
        </p:nvSpPr>
        <p:spPr>
          <a:xfrm>
            <a:off x="3923928" y="4569972"/>
            <a:ext cx="39964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500" i="1" dirty="0" err="1"/>
              <a:t>Merçay</a:t>
            </a:r>
            <a:r>
              <a:rPr lang="de-CH" sz="1500" i="1" dirty="0"/>
              <a:t> C, </a:t>
            </a:r>
            <a:r>
              <a:rPr lang="de-CH" sz="1500" i="1" dirty="0" err="1"/>
              <a:t>Intern.Health</a:t>
            </a:r>
            <a:r>
              <a:rPr lang="de-CH" sz="1500" i="1" dirty="0"/>
              <a:t> </a:t>
            </a:r>
            <a:r>
              <a:rPr lang="de-CH" sz="1500" i="1" dirty="0" err="1"/>
              <a:t>Policy</a:t>
            </a:r>
            <a:r>
              <a:rPr lang="de-CH" sz="1500" i="1" dirty="0"/>
              <a:t> </a:t>
            </a:r>
            <a:r>
              <a:rPr lang="de-CH" sz="1500" i="1" dirty="0" err="1"/>
              <a:t>survey</a:t>
            </a:r>
            <a:r>
              <a:rPr lang="de-CH" sz="1500" i="1" dirty="0"/>
              <a:t> 2017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527" y="1014412"/>
            <a:ext cx="6294821" cy="333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22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Vorausplanen </a:t>
            </a:r>
            <a:r>
              <a:rPr lang="de-CH" dirty="0" smtClean="0"/>
              <a:t>am Lebensende – </a:t>
            </a:r>
            <a:r>
              <a:rPr lang="de-CH" dirty="0" smtClean="0"/>
              <a:t>wofür?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>
                <a:solidFill>
                  <a:prstClr val="black"/>
                </a:solidFill>
                <a:latin typeface="Arial"/>
              </a:rPr>
              <a:pPr/>
              <a:t>8</a:t>
            </a:fld>
            <a:endParaRPr lang="de-CH">
              <a:solidFill>
                <a:prstClr val="black"/>
              </a:solidFill>
              <a:latin typeface="Arial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1275606"/>
            <a:ext cx="4146247" cy="363054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005148" y="2211710"/>
            <a:ext cx="29907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Sinnhaftigkeit</a:t>
            </a:r>
          </a:p>
          <a:p>
            <a:r>
              <a:rPr lang="de-CH" dirty="0" smtClean="0"/>
              <a:t>--------------------------------</a:t>
            </a:r>
            <a:endParaRPr lang="de-CH" dirty="0" smtClean="0"/>
          </a:p>
          <a:p>
            <a:r>
              <a:rPr lang="de-CH" dirty="0" smtClean="0"/>
              <a:t>Eigene Wünsche</a:t>
            </a:r>
            <a:endParaRPr lang="de-CH" dirty="0"/>
          </a:p>
          <a:p>
            <a:r>
              <a:rPr lang="de-CH" dirty="0" smtClean="0"/>
              <a:t>--------------------------------</a:t>
            </a:r>
          </a:p>
          <a:p>
            <a:r>
              <a:rPr lang="de-CH" dirty="0" smtClean="0"/>
              <a:t>Angehörige haben Support</a:t>
            </a:r>
            <a:endParaRPr lang="de-CH" dirty="0"/>
          </a:p>
          <a:p>
            <a:r>
              <a:rPr lang="de-CH" dirty="0" smtClean="0"/>
              <a:t>--------------------------------</a:t>
            </a:r>
            <a:endParaRPr lang="de-CH" dirty="0" smtClean="0"/>
          </a:p>
          <a:p>
            <a:r>
              <a:rPr lang="de-CH" dirty="0" smtClean="0"/>
              <a:t>24/7 Notfall - Crew</a:t>
            </a:r>
            <a:endParaRPr lang="de-CH" dirty="0"/>
          </a:p>
          <a:p>
            <a:r>
              <a:rPr lang="de-CH" dirty="0" smtClean="0"/>
              <a:t>--------------------------------</a:t>
            </a:r>
            <a:endParaRPr lang="de-CH" dirty="0" smtClean="0"/>
          </a:p>
          <a:p>
            <a:r>
              <a:rPr lang="de-CH" dirty="0" smtClean="0"/>
              <a:t>Kein Schmerz, kein Durst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50161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1143000" y="-150041"/>
            <a:ext cx="23275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350"/>
              <a:t> 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827584" y="1275606"/>
            <a:ext cx="7200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Tx/>
              <a:buChar char="-"/>
            </a:pPr>
            <a:r>
              <a:rPr lang="de-CH" sz="2400" dirty="0"/>
              <a:t>Die Demenz</a:t>
            </a:r>
          </a:p>
          <a:p>
            <a:pPr marL="257175" indent="-257175">
              <a:buFontTx/>
              <a:buChar char="-"/>
            </a:pPr>
            <a:r>
              <a:rPr lang="de-CH" sz="2400" dirty="0"/>
              <a:t>Die Baby- </a:t>
            </a:r>
            <a:r>
              <a:rPr lang="de-CH" sz="2400" dirty="0" err="1"/>
              <a:t>Boomers</a:t>
            </a:r>
            <a:r>
              <a:rPr lang="de-CH" sz="2400" dirty="0"/>
              <a:t> am Lebensende</a:t>
            </a:r>
          </a:p>
          <a:p>
            <a:pPr marL="257175" indent="-257175">
              <a:buFontTx/>
              <a:buChar char="-"/>
            </a:pPr>
            <a:r>
              <a:rPr lang="de-CH" sz="2400" dirty="0"/>
              <a:t>Der Mangel an qualifiziertem Pflegepersonal</a:t>
            </a:r>
          </a:p>
          <a:p>
            <a:pPr marL="257175" indent="-257175">
              <a:buFontTx/>
              <a:buChar char="-"/>
            </a:pPr>
            <a:r>
              <a:rPr lang="de-CH" sz="2400" dirty="0"/>
              <a:t>Der Markt: der «Wert» am Lebensende - teuerste Medikamente und Therapien</a:t>
            </a:r>
          </a:p>
          <a:p>
            <a:pPr marL="257175" indent="-257175">
              <a:buFontTx/>
              <a:buChar char="-"/>
            </a:pPr>
            <a:r>
              <a:rPr lang="de-CH" sz="2400" dirty="0"/>
              <a:t>Die unrealistischen Ansprüche an «Heilung»</a:t>
            </a:r>
          </a:p>
          <a:p>
            <a:endParaRPr lang="de-CH" sz="2400" dirty="0"/>
          </a:p>
          <a:p>
            <a:pPr marL="257175" indent="-257175">
              <a:buFontTx/>
              <a:buChar char="-"/>
            </a:pPr>
            <a:endParaRPr lang="de-CH" sz="2400" dirty="0"/>
          </a:p>
          <a:p>
            <a:endParaRPr lang="de-CH" sz="2400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827584" y="536574"/>
            <a:ext cx="8064896" cy="285750"/>
          </a:xfrm>
        </p:spPr>
        <p:txBody>
          <a:bodyPr/>
          <a:lstStyle/>
          <a:p>
            <a:pPr algn="l"/>
            <a:r>
              <a:rPr lang="de-CH" altLang="de-DE" dirty="0" smtClean="0"/>
              <a:t>Warum Vorausplanen? Kommende </a:t>
            </a:r>
            <a:r>
              <a:rPr lang="de-CH" altLang="de-DE" dirty="0"/>
              <a:t>«Tsunamis»</a:t>
            </a:r>
          </a:p>
        </p:txBody>
      </p:sp>
    </p:spTree>
    <p:extLst>
      <p:ext uri="{BB962C8B-B14F-4D97-AF65-F5344CB8AC3E}">
        <p14:creationId xmlns:p14="http://schemas.microsoft.com/office/powerpoint/2010/main" val="143836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5a6c2198-168d-49ee-8730-39277aab959b"/>
</p:tagLst>
</file>

<file path=ppt/theme/theme1.xml><?xml version="1.0" encoding="utf-8"?>
<a:theme xmlns:a="http://schemas.openxmlformats.org/drawingml/2006/main" name="Präsentationsvorlage Inselspital V6">
  <a:themeElements>
    <a:clrScheme name="Inselspital">
      <a:dk1>
        <a:sysClr val="windowText" lastClr="000000"/>
      </a:dk1>
      <a:lt1>
        <a:sysClr val="window" lastClr="FFFFFF"/>
      </a:lt1>
      <a:dk2>
        <a:srgbClr val="00946C"/>
      </a:dk2>
      <a:lt2>
        <a:srgbClr val="6CA5DA"/>
      </a:lt2>
      <a:accent1>
        <a:srgbClr val="CB0773"/>
      </a:accent1>
      <a:accent2>
        <a:srgbClr val="95C11F"/>
      </a:accent2>
      <a:accent3>
        <a:srgbClr val="27348B"/>
      </a:accent3>
      <a:accent4>
        <a:srgbClr val="EA9200"/>
      </a:accent4>
      <a:accent5>
        <a:srgbClr val="6D3E91"/>
      </a:accent5>
      <a:accent6>
        <a:srgbClr val="0080AC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svorlage Inselspital V5.potx" id="{DA398F2B-8038-42B6-8DBA-2259277DF9A6}" vid="{789FF13A-B25D-4104-BF30-E5516BEF429E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1709</Words>
  <Application>Microsoft Office PowerPoint</Application>
  <PresentationFormat>Bildschirmpräsentation (16:9)</PresentationFormat>
  <Paragraphs>383</Paragraphs>
  <Slides>53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53</vt:i4>
      </vt:variant>
    </vt:vector>
  </HeadingPairs>
  <TitlesOfParts>
    <vt:vector size="61" baseType="lpstr">
      <vt:lpstr>ＭＳ Ｐゴシック</vt:lpstr>
      <vt:lpstr>ＭＳ Ｐゴシック</vt:lpstr>
      <vt:lpstr>Arial</vt:lpstr>
      <vt:lpstr>Calibri</vt:lpstr>
      <vt:lpstr>New York</vt:lpstr>
      <vt:lpstr>Times New Roman</vt:lpstr>
      <vt:lpstr>Wingdings</vt:lpstr>
      <vt:lpstr>Präsentationsvorlage Inselspital V6</vt:lpstr>
      <vt:lpstr>PowerPoint-Präsentation</vt:lpstr>
      <vt:lpstr>Themen</vt:lpstr>
      <vt:lpstr>These</vt:lpstr>
      <vt:lpstr>die Sorge</vt:lpstr>
      <vt:lpstr>Die Qualität der Betreuung am Lebensende</vt:lpstr>
      <vt:lpstr>Wieviel wird vorausgeplant in der Schweiz?</vt:lpstr>
      <vt:lpstr>Wieviel wird vorausgeplant in der Schweiz?</vt:lpstr>
      <vt:lpstr>Vorausplanen am Lebensende – wofür?</vt:lpstr>
      <vt:lpstr>Warum Vorausplanen? Kommende «Tsunamis»</vt:lpstr>
      <vt:lpstr>Warum planen wir für vieles, nicht aber fürs Ende?</vt:lpstr>
      <vt:lpstr>Die Kosten am Lebensende </vt:lpstr>
      <vt:lpstr>Was hat Wert ?</vt:lpstr>
      <vt:lpstr>Die Wertentwicklung</vt:lpstr>
      <vt:lpstr>Das Lebensende im Zeittakt der Ökonomie &amp; Medizin</vt:lpstr>
      <vt:lpstr>Beispiel Spitalfinanzierung für Schwerkranke</vt:lpstr>
      <vt:lpstr>Finanzierung DRG: Umfrageergebnisse 6 Palliativstationen</vt:lpstr>
      <vt:lpstr>Folgen der Spitalfinanzierung durch DRG für Menschen am Lebensende</vt:lpstr>
      <vt:lpstr>Wert der Vorausplanungsgespräche im Tarmed 2018</vt:lpstr>
      <vt:lpstr>Das Lebensende in der Langzeitpflege</vt:lpstr>
      <vt:lpstr>Das löchrige Netz am Lebensende</vt:lpstr>
      <vt:lpstr>Wollen wir das?</vt:lpstr>
      <vt:lpstr>Ist dies gewünscht im reichsten Land der Welt?</vt:lpstr>
      <vt:lpstr>Schlussfolgerung 1</vt:lpstr>
      <vt:lpstr>Themen</vt:lpstr>
      <vt:lpstr>Ziele am Lebensende</vt:lpstr>
      <vt:lpstr>Das neue Rahmenkonzept:  Gesundheitliche Vorausplanung</vt:lpstr>
      <vt:lpstr>Ebenen der Vorausplanung</vt:lpstr>
      <vt:lpstr>PowerPoint-Präsentation</vt:lpstr>
      <vt:lpstr>Attraktivität – für wen?</vt:lpstr>
      <vt:lpstr>Die Bereitschaft: Wie gerne planen wir voraus?</vt:lpstr>
      <vt:lpstr>Das WIE der Vorausplanung</vt:lpstr>
      <vt:lpstr>Vorausplanung</vt:lpstr>
      <vt:lpstr>Gemeinsamer Plan: das Arbeitspapier</vt:lpstr>
      <vt:lpstr>Bsp. Frau G</vt:lpstr>
      <vt:lpstr>Das Miteinander von persönlicher &amp; medizinischer Planung</vt:lpstr>
      <vt:lpstr>Zukunft des Gesundheitssystems: das Miteinander- ‘Time for a revolution’</vt:lpstr>
      <vt:lpstr>Wo braucht es eine liebevolle Revolution?</vt:lpstr>
      <vt:lpstr>Une question de concept et de communication       die liebevolle Revolution I: Eine Frage des Konzepts      </vt:lpstr>
      <vt:lpstr>Biopsychosoziales Modell: Wert der Beziehungen</vt:lpstr>
      <vt:lpstr>Die liebevolle Revolution II Hinsitzen und Zuhören – das Gespräch auf Augenhöhe</vt:lpstr>
      <vt:lpstr>Hoffen für das Beste – Planen für das Schwierigste</vt:lpstr>
      <vt:lpstr>Sprechen über Erwartungen</vt:lpstr>
      <vt:lpstr>Smarter Medicine: Palliative Care als ‘demonstration project’</vt:lpstr>
      <vt:lpstr>Revolution III: Anreiz &amp; Wert : was ist attraktiv?</vt:lpstr>
      <vt:lpstr>PowerPoint-Präsentation</vt:lpstr>
      <vt:lpstr>Ausblicke</vt:lpstr>
      <vt:lpstr>Wie am Anfang so am Ende: höchster Wert</vt:lpstr>
      <vt:lpstr>….das Lernen fürs Lebensende</vt:lpstr>
      <vt:lpstr>Compassionate communities/ Caring communities</vt:lpstr>
      <vt:lpstr>Gegen die Ökonomisierung des Lebensendes</vt:lpstr>
      <vt:lpstr>Lebensende: ein Netz von Menschen  – Familie/ Freunde und Profis</vt:lpstr>
      <vt:lpstr>PowerPoint-Präsentation</vt:lpstr>
      <vt:lpstr>PowerPoint-Präsentation</vt:lpstr>
    </vt:vector>
  </TitlesOfParts>
  <Company>Inselspital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Eychmüller, Steffen</dc:creator>
  <cp:lastModifiedBy>Eychmüller, Steffen</cp:lastModifiedBy>
  <cp:revision>224</cp:revision>
  <cp:lastPrinted>2019-01-14T08:21:17Z</cp:lastPrinted>
  <dcterms:created xsi:type="dcterms:W3CDTF">2016-06-07T19:51:00Z</dcterms:created>
  <dcterms:modified xsi:type="dcterms:W3CDTF">2019-04-10T14:49:36Z</dcterms:modified>
</cp:coreProperties>
</file>